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4" r:id="rId3"/>
    <p:sldId id="285" r:id="rId4"/>
    <p:sldId id="286" r:id="rId5"/>
    <p:sldId id="287" r:id="rId6"/>
    <p:sldId id="288" r:id="rId7"/>
    <p:sldId id="289" r:id="rId8"/>
    <p:sldId id="290" r:id="rId9"/>
    <p:sldId id="291" r:id="rId10"/>
    <p:sldId id="292" r:id="rId11"/>
    <p:sldId id="293" r:id="rId12"/>
    <p:sldId id="276" r:id="rId13"/>
    <p:sldId id="277" r:id="rId14"/>
    <p:sldId id="295" r:id="rId15"/>
    <p:sldId id="294" r:id="rId16"/>
    <p:sldId id="296" r:id="rId17"/>
    <p:sldId id="279" r:id="rId18"/>
    <p:sldId id="280" r:id="rId19"/>
    <p:sldId id="281" r:id="rId20"/>
    <p:sldId id="282" r:id="rId21"/>
    <p:sldId id="283"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6" autoAdjust="0"/>
    <p:restoredTop sz="75311" autoAdjust="0"/>
  </p:normalViewPr>
  <p:slideViewPr>
    <p:cSldViewPr>
      <p:cViewPr>
        <p:scale>
          <a:sx n="80" d="100"/>
          <a:sy n="80" d="100"/>
        </p:scale>
        <p:origin x="100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hr-HR" noProof="0" dirty="0" smtClean="0"/>
            <a:t>U početku vegetacije</a:t>
          </a:r>
          <a:endParaRPr lang="en-US" noProof="0" dirty="0" smtClean="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069599CE-2CCA-45B9-BD56-293521759331}">
      <dgm:prSet phldrT="[Texte]"/>
      <dgm:spPr>
        <a:ln>
          <a:solidFill>
            <a:schemeClr val="accent4">
              <a:lumMod val="60000"/>
              <a:lumOff val="40000"/>
            </a:schemeClr>
          </a:solidFill>
        </a:ln>
      </dgm:spPr>
      <dgm:t>
        <a:bodyPr/>
        <a:lstStyle/>
        <a:p>
          <a:r>
            <a:rPr lang="hr-HR" noProof="0" dirty="0" smtClean="0"/>
            <a:t>Kasno otvaranje pupova</a:t>
          </a:r>
          <a:endParaRPr lang="en-US" noProof="0" dirty="0"/>
        </a:p>
      </dgm:t>
    </dgm:pt>
    <dgm:pt modelId="{783FA435-FF8C-480A-9278-9F7532A3E5C4}" type="parTrans" cxnId="{6C44414C-92A0-4A97-AD76-662C34A9722F}">
      <dgm:prSet/>
      <dgm:spPr/>
      <dgm:t>
        <a:bodyPr/>
        <a:lstStyle/>
        <a:p>
          <a:endParaRPr lang="en-US" noProof="0"/>
        </a:p>
      </dgm:t>
    </dgm:pt>
    <dgm:pt modelId="{ED0425DB-8953-4210-ABB7-039EB1383A6F}" type="sibTrans" cxnId="{6C44414C-92A0-4A97-AD76-662C34A9722F}">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hr-HR" noProof="0" dirty="0" smtClean="0"/>
            <a:t>Izostanak otvaranja pupova</a:t>
          </a:r>
          <a:endParaRPr lang="en-US" noProof="0" dirty="0"/>
        </a:p>
      </dgm:t>
    </dgm:pt>
    <dgm:pt modelId="{BD2AC64F-897E-4C8F-BCA3-4C8DB03FFE4E}" type="parTrans" cxnId="{09B82CB3-9A5C-4BE8-AC5A-C81A3007D977}">
      <dgm:prSet/>
      <dgm:spPr/>
      <dgm:t>
        <a:bodyPr/>
        <a:lstStyle/>
        <a:p>
          <a:endParaRPr lang="en-US" noProof="0"/>
        </a:p>
      </dgm:t>
    </dgm:pt>
    <dgm:pt modelId="{86BAF2AB-D210-463C-9BE3-5E6920716BEE}" type="sibTrans" cxnId="{09B82CB3-9A5C-4BE8-AC5A-C81A3007D977}">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hr-HR" noProof="0" dirty="0" smtClean="0"/>
            <a:t>Na proljeće</a:t>
          </a:r>
          <a:endParaRPr lang="en-US" noProof="0" dirty="0"/>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hr-HR" noProof="0" dirty="0" smtClean="0"/>
            <a:t>Smanjen porast mladica</a:t>
          </a:r>
          <a:endParaRPr lang="en-US" noProof="0" dirty="0"/>
        </a:p>
      </dgm:t>
    </dgm:pt>
    <dgm:pt modelId="{87DC193D-676F-4E4F-A5C7-A745A285BD0F}" type="parTrans" cxnId="{38538C57-AD62-4634-809D-4976E04DA2DF}">
      <dgm:prSet/>
      <dgm:spPr/>
      <dgm:t>
        <a:bodyPr/>
        <a:lstStyle/>
        <a:p>
          <a:endParaRPr lang="en-US" noProof="0"/>
        </a:p>
      </dgm:t>
    </dgm:pt>
    <dgm:pt modelId="{95F838CD-4407-482F-983A-51C5033E4272}" type="sibTrans" cxnId="{38538C57-AD62-4634-809D-4976E04DA2DF}">
      <dgm:prSet/>
      <dgm:spPr/>
      <dgm:t>
        <a:bodyPr/>
        <a:lstStyle/>
        <a:p>
          <a:endParaRPr lang="en-US" noProof="0"/>
        </a:p>
      </dgm:t>
    </dgm:pt>
    <dgm:pt modelId="{FDD47F4A-6A3E-4D6D-9BD7-36849AEAE4A2}">
      <dgm:prSet phldrT="[Texte]"/>
      <dgm:spPr>
        <a:ln>
          <a:solidFill>
            <a:schemeClr val="accent4">
              <a:lumMod val="60000"/>
              <a:lumOff val="40000"/>
            </a:schemeClr>
          </a:solidFill>
        </a:ln>
      </dgm:spPr>
      <dgm:t>
        <a:bodyPr/>
        <a:lstStyle/>
        <a:p>
          <a:r>
            <a:rPr lang="hr-HR" noProof="0" dirty="0" smtClean="0"/>
            <a:t>Promjena boje lista i savijanje ruba lista kod nekih sorata</a:t>
          </a:r>
          <a:endParaRPr lang="en-US" noProof="0" dirty="0"/>
        </a:p>
      </dgm:t>
    </dgm:pt>
    <dgm:pt modelId="{F5121B75-1425-44C5-8A68-3AA355F18941}" type="parTrans" cxnId="{581B406A-66B8-4F7E-86D1-2F6C2D53AEA1}">
      <dgm:prSet/>
      <dgm:spPr/>
      <dgm:t>
        <a:bodyPr/>
        <a:lstStyle/>
        <a:p>
          <a:endParaRPr lang="en-US" noProof="0"/>
        </a:p>
      </dgm:t>
    </dgm:pt>
    <dgm:pt modelId="{6600B65E-AFDC-4FE4-806F-249D2D2305C3}" type="sibTrans" cxnId="{581B406A-66B8-4F7E-86D1-2F6C2D53AEA1}">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hr-HR" noProof="0" dirty="0" smtClean="0"/>
            <a:t>Ljeti</a:t>
          </a:r>
          <a:endParaRPr lang="en-US" noProof="0" dirty="0" smtClean="0"/>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hr-HR" noProof="0" dirty="0" smtClean="0"/>
            <a:t>Izostanak </a:t>
          </a:r>
          <a:r>
            <a:rPr lang="hr-HR" noProof="0" dirty="0" err="1" smtClean="0"/>
            <a:t>odrvenjavanja</a:t>
          </a:r>
          <a:r>
            <a:rPr lang="hr-HR" noProof="0" dirty="0" smtClean="0"/>
            <a:t> mladica (ostaju zeljaste)</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6579E68E-E19C-4056-BA25-DA3254A96F4F}">
      <dgm:prSet phldrT="[Texte]"/>
      <dgm:spPr>
        <a:ln>
          <a:solidFill>
            <a:schemeClr val="accent4">
              <a:lumMod val="60000"/>
              <a:lumOff val="40000"/>
            </a:schemeClr>
          </a:solidFill>
        </a:ln>
      </dgm:spPr>
      <dgm:t>
        <a:bodyPr/>
        <a:lstStyle/>
        <a:p>
          <a:r>
            <a:rPr lang="hr-HR" noProof="0" dirty="0" smtClean="0"/>
            <a:t>Sušenje (odumiranje) cvatova i grozdova</a:t>
          </a:r>
          <a:endParaRPr lang="en-US" noProof="0" dirty="0"/>
        </a:p>
      </dgm:t>
    </dgm:pt>
    <dgm:pt modelId="{849A17EB-395B-4C37-9240-47C93C197327}" type="parTrans" cxnId="{BF481893-F039-4957-8C29-B0AA72DDC74C}">
      <dgm:prSet/>
      <dgm:spPr/>
      <dgm:t>
        <a:bodyPr/>
        <a:lstStyle/>
        <a:p>
          <a:endParaRPr lang="en-US" noProof="0"/>
        </a:p>
      </dgm:t>
    </dgm:pt>
    <dgm:pt modelId="{08BBB63A-0708-4F40-B057-7651803CB5F2}" type="sibTrans" cxnId="{BF481893-F039-4957-8C29-B0AA72DDC74C}">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hr-HR" noProof="0" dirty="0" smtClean="0"/>
            <a:t>Prerano opadanje listova</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t>
        <a:bodyPr/>
        <a:lstStyle/>
        <a:p>
          <a:endParaRPr lang="fr-FR"/>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t>
        <a:bodyPr/>
        <a:lstStyle/>
        <a:p>
          <a:endParaRPr lang="fr-FR"/>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fr-FR"/>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fr-FR"/>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fr-FR"/>
        </a:p>
      </dgm:t>
    </dgm:pt>
    <dgm:pt modelId="{E8218B51-3F1D-428E-95C6-C7BCEB07FFB2}" type="pres">
      <dgm:prSet presAssocID="{6C1FDCD5-B144-456A-8C49-8F949468C6E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fr-FR"/>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fr-FR"/>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fr-FR"/>
        </a:p>
      </dgm:t>
    </dgm:pt>
    <dgm:pt modelId="{45B59797-5FC2-4641-90C2-031FFBD8EDCB}" type="pres">
      <dgm:prSet presAssocID="{5D1A1CBA-8873-4E63-96A8-8AFE33C0B08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dgm:spPr>
      <dgm:t>
        <a:bodyPr/>
        <a:lstStyle/>
        <a:p>
          <a:endParaRPr lang="fr-FR"/>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fr-FR"/>
        </a:p>
      </dgm:t>
    </dgm:pt>
  </dgm:ptLst>
  <dgm:cxnLst>
    <dgm:cxn modelId="{F3220FD4-2C7B-49A2-8B5D-DAC3F7FE7BCE}" type="presOf" srcId="{D269030A-A775-49AA-8B87-60C4C00FA711}" destId="{C2FAEDE5-6251-4E8B-A99E-A121376262D0}" srcOrd="0" destOrd="0" presId="urn:microsoft.com/office/officeart/2005/8/layout/vList4"/>
    <dgm:cxn modelId="{5A6EB294-1AEF-45BE-BE61-4B158BE29BA7}" type="presOf" srcId="{6C1FDCD5-B144-456A-8C49-8F949468C6E1}" destId="{DA6B48E9-BC2F-4797-B2B8-0A35EDB9D1A7}" srcOrd="1" destOrd="0" presId="urn:microsoft.com/office/officeart/2005/8/layout/vList4"/>
    <dgm:cxn modelId="{C8C5ED3D-8BDA-49F7-A190-A8553CA7A19C}" type="presOf" srcId="{6579E68E-E19C-4056-BA25-DA3254A96F4F}" destId="{C755956A-23B8-484D-93AB-89B0526F60BD}" srcOrd="1" destOrd="2" presId="urn:microsoft.com/office/officeart/2005/8/layout/vList4"/>
    <dgm:cxn modelId="{F5407C55-5699-48ED-A838-9FA2FF6586E5}" type="presOf" srcId="{6579E68E-E19C-4056-BA25-DA3254A96F4F}" destId="{57E7503D-1277-4BDE-AE6C-754B861FAD02}" srcOrd="0" destOrd="2" presId="urn:microsoft.com/office/officeart/2005/8/layout/vList4"/>
    <dgm:cxn modelId="{3CB5E8D5-FD70-4C44-9682-082260B8E008}" type="presOf" srcId="{5D1A1CBA-8873-4E63-96A8-8AFE33C0B080}" destId="{57E7503D-1277-4BDE-AE6C-754B861FAD02}" srcOrd="0" destOrd="0" presId="urn:microsoft.com/office/officeart/2005/8/layout/vList4"/>
    <dgm:cxn modelId="{A40AA53F-FAA4-47FD-BAF0-26BD95AA70EE}" type="presOf" srcId="{069599CE-2CCA-45B9-BD56-293521759331}" destId="{823110EE-E757-4A0B-93DA-0EC14DF6C059}" srcOrd="1" destOrd="1" presId="urn:microsoft.com/office/officeart/2005/8/layout/vList4"/>
    <dgm:cxn modelId="{FA0036EA-B4F2-49D1-9DBA-A2851CB727FB}" type="presOf" srcId="{C98B5B43-034B-414E-9BC6-871F9C509712}" destId="{05859F48-C442-4092-B1E2-9B1D6F9569B1}" srcOrd="0" destOrd="3" presId="urn:microsoft.com/office/officeart/2005/8/layout/vList4"/>
    <dgm:cxn modelId="{38538C57-AD62-4634-809D-4976E04DA2DF}" srcId="{6C1FDCD5-B144-456A-8C49-8F949468C6E1}" destId="{DFE0BB5E-6243-4305-A2AB-33EAA3AB7AB3}" srcOrd="0" destOrd="0" parTransId="{87DC193D-676F-4E4F-A5C7-A745A285BD0F}" sibTransId="{95F838CD-4407-482F-983A-51C5033E4272}"/>
    <dgm:cxn modelId="{581B406A-66B8-4F7E-86D1-2F6C2D53AEA1}" srcId="{6C1FDCD5-B144-456A-8C49-8F949468C6E1}" destId="{FDD47F4A-6A3E-4D6D-9BD7-36849AEAE4A2}" srcOrd="1" destOrd="0" parTransId="{F5121B75-1425-44C5-8A68-3AA355F18941}" sibTransId="{6600B65E-AFDC-4FE4-806F-249D2D2305C3}"/>
    <dgm:cxn modelId="{09B82CB3-9A5C-4BE8-AC5A-C81A3007D977}" srcId="{AABABF93-4752-49EA-83F1-5480A9175DA5}" destId="{B773B5F3-A88E-4ED9-BB03-C758F9E99DBC}" srcOrd="1" destOrd="0" parTransId="{BD2AC64F-897E-4C8F-BCA3-4C8DB03FFE4E}" sibTransId="{86BAF2AB-D210-463C-9BE3-5E6920716BEE}"/>
    <dgm:cxn modelId="{DAD65F79-0BB9-43A7-9279-D7BDC7D1D356}" type="presOf" srcId="{6C1FDCD5-B144-456A-8C49-8F949468C6E1}" destId="{05859F48-C442-4092-B1E2-9B1D6F9569B1}" srcOrd="0" destOrd="0" presId="urn:microsoft.com/office/officeart/2005/8/layout/vList4"/>
    <dgm:cxn modelId="{45A1D702-D3F6-4B83-9A33-5D8C7BD55DE5}" srcId="{D269030A-A775-49AA-8B87-60C4C00FA711}" destId="{5D1A1CBA-8873-4E63-96A8-8AFE33C0B080}" srcOrd="2" destOrd="0" parTransId="{D8195E76-A7F2-4BEE-8D6B-74046A57C14C}" sibTransId="{6CA7897C-02ED-46A6-9DCD-A742B8927BDC}"/>
    <dgm:cxn modelId="{7E17094C-F594-4A71-BDE9-26D4D42F4C1B}" srcId="{6C1FDCD5-B144-456A-8C49-8F949468C6E1}" destId="{C98B5B43-034B-414E-9BC6-871F9C509712}" srcOrd="2" destOrd="0" parTransId="{9F4AF7E0-ACEA-40CF-8EB5-EDA7B3BF302E}" sibTransId="{2619D5C8-EEB6-4BA7-8B44-4D9329B1719D}"/>
    <dgm:cxn modelId="{227916E4-9C3C-498E-A5DF-16A45BD61C38}" type="presOf" srcId="{FDD47F4A-6A3E-4D6D-9BD7-36849AEAE4A2}" destId="{DA6B48E9-BC2F-4797-B2B8-0A35EDB9D1A7}" srcOrd="1" destOrd="2" presId="urn:microsoft.com/office/officeart/2005/8/layout/vList4"/>
    <dgm:cxn modelId="{D2258A35-260B-45C7-8B0E-78D5BE9CD118}" type="presOf" srcId="{B773B5F3-A88E-4ED9-BB03-C758F9E99DBC}" destId="{823110EE-E757-4A0B-93DA-0EC14DF6C059}" srcOrd="1" destOrd="2" presId="urn:microsoft.com/office/officeart/2005/8/layout/vList4"/>
    <dgm:cxn modelId="{4E80265C-99D4-4FCA-A4A1-7FDC1E4376D8}" srcId="{D269030A-A775-49AA-8B87-60C4C00FA711}" destId="{AABABF93-4752-49EA-83F1-5480A9175DA5}" srcOrd="0" destOrd="0" parTransId="{A796C1A1-17B7-4FDD-A348-351F24F446B9}" sibTransId="{D2938379-1AE7-4245-8F62-7959E67F0EE7}"/>
    <dgm:cxn modelId="{F751958F-5890-4B6E-97DA-5DBFF5358100}" type="presOf" srcId="{069599CE-2CCA-45B9-BD56-293521759331}" destId="{4317BCE6-4D24-4FF3-99D1-28E5294C4C26}" srcOrd="0" destOrd="1" presId="urn:microsoft.com/office/officeart/2005/8/layout/vList4"/>
    <dgm:cxn modelId="{4B6EE46D-C7CF-4A72-BF03-A8BECC6A2713}" type="presOf" srcId="{B773B5F3-A88E-4ED9-BB03-C758F9E99DBC}" destId="{4317BCE6-4D24-4FF3-99D1-28E5294C4C26}" srcOrd="0" destOrd="2" presId="urn:microsoft.com/office/officeart/2005/8/layout/vList4"/>
    <dgm:cxn modelId="{6C44414C-92A0-4A97-AD76-662C34A9722F}" srcId="{AABABF93-4752-49EA-83F1-5480A9175DA5}" destId="{069599CE-2CCA-45B9-BD56-293521759331}" srcOrd="0" destOrd="0" parTransId="{783FA435-FF8C-480A-9278-9F7532A3E5C4}" sibTransId="{ED0425DB-8953-4210-ABB7-039EB1383A6F}"/>
    <dgm:cxn modelId="{DA2E90A9-67A6-4BDB-B704-42402872DA5C}" type="presOf" srcId="{5D1A1CBA-8873-4E63-96A8-8AFE33C0B080}" destId="{C755956A-23B8-484D-93AB-89B0526F60BD}" srcOrd="1" destOrd="0" presId="urn:microsoft.com/office/officeart/2005/8/layout/vList4"/>
    <dgm:cxn modelId="{B5285B44-1065-4C3A-B5B7-4722B1FE4B52}" srcId="{5D1A1CBA-8873-4E63-96A8-8AFE33C0B080}" destId="{5F28E8D0-2AB3-4A7A-8A7E-B15E257049CE}" srcOrd="0" destOrd="0" parTransId="{E86CE846-EF83-404E-A9B7-018AFF169BA8}" sibTransId="{6B66A4D9-0545-49C6-B3CD-3CCF0AE02815}"/>
    <dgm:cxn modelId="{BF481893-F039-4957-8C29-B0AA72DDC74C}" srcId="{5D1A1CBA-8873-4E63-96A8-8AFE33C0B080}" destId="{6579E68E-E19C-4056-BA25-DA3254A96F4F}" srcOrd="1" destOrd="0" parTransId="{849A17EB-395B-4C37-9240-47C93C197327}" sibTransId="{08BBB63A-0708-4F40-B057-7651803CB5F2}"/>
    <dgm:cxn modelId="{BEC67707-D3FA-4F98-818A-97B1C91581DA}" type="presOf" srcId="{AABABF93-4752-49EA-83F1-5480A9175DA5}" destId="{823110EE-E757-4A0B-93DA-0EC14DF6C059}" srcOrd="1" destOrd="0" presId="urn:microsoft.com/office/officeart/2005/8/layout/vList4"/>
    <dgm:cxn modelId="{3BACEF28-3266-484C-B5D6-B5C98002B5BA}" type="presOf" srcId="{C98B5B43-034B-414E-9BC6-871F9C509712}" destId="{DA6B48E9-BC2F-4797-B2B8-0A35EDB9D1A7}" srcOrd="1" destOrd="3" presId="urn:microsoft.com/office/officeart/2005/8/layout/vList4"/>
    <dgm:cxn modelId="{872A5BBA-844E-403A-A99B-7EBA0889ED40}" type="presOf" srcId="{FDD47F4A-6A3E-4D6D-9BD7-36849AEAE4A2}" destId="{05859F48-C442-4092-B1E2-9B1D6F9569B1}" srcOrd="0" destOrd="2" presId="urn:microsoft.com/office/officeart/2005/8/layout/vList4"/>
    <dgm:cxn modelId="{0C5BAC02-606B-4C92-83F4-5DF269BF63D2}" type="presOf" srcId="{AABABF93-4752-49EA-83F1-5480A9175DA5}" destId="{4317BCE6-4D24-4FF3-99D1-28E5294C4C26}" srcOrd="0" destOrd="0" presId="urn:microsoft.com/office/officeart/2005/8/layout/vList4"/>
    <dgm:cxn modelId="{63EDBA5E-3A96-42D0-B036-FDAB7C9362D8}" srcId="{D269030A-A775-49AA-8B87-60C4C00FA711}" destId="{6C1FDCD5-B144-456A-8C49-8F949468C6E1}" srcOrd="1" destOrd="0" parTransId="{35763B58-349A-4AB6-90A8-FABF23138B85}" sibTransId="{4F8F6BD3-50A9-4898-9EAC-999BD183E3C2}"/>
    <dgm:cxn modelId="{48F31F49-4256-4E44-BD7E-F941E813D189}" type="presOf" srcId="{DFE0BB5E-6243-4305-A2AB-33EAA3AB7AB3}" destId="{05859F48-C442-4092-B1E2-9B1D6F9569B1}" srcOrd="0" destOrd="1" presId="urn:microsoft.com/office/officeart/2005/8/layout/vList4"/>
    <dgm:cxn modelId="{387FA277-F74C-4E49-99F9-79ABFF4432A6}" type="presOf" srcId="{5F28E8D0-2AB3-4A7A-8A7E-B15E257049CE}" destId="{57E7503D-1277-4BDE-AE6C-754B861FAD02}" srcOrd="0" destOrd="1" presId="urn:microsoft.com/office/officeart/2005/8/layout/vList4"/>
    <dgm:cxn modelId="{56616A1A-6FF1-4A0E-BED9-088933CCAEDD}" type="presOf" srcId="{DFE0BB5E-6243-4305-A2AB-33EAA3AB7AB3}" destId="{DA6B48E9-BC2F-4797-B2B8-0A35EDB9D1A7}" srcOrd="1" destOrd="1" presId="urn:microsoft.com/office/officeart/2005/8/layout/vList4"/>
    <dgm:cxn modelId="{F29A7EAD-8B12-4702-8937-1D565CA2E857}" type="presOf" srcId="{5F28E8D0-2AB3-4A7A-8A7E-B15E257049CE}" destId="{C755956A-23B8-484D-93AB-89B0526F60BD}" srcOrd="1" destOrd="1" presId="urn:microsoft.com/office/officeart/2005/8/layout/vList4"/>
    <dgm:cxn modelId="{C1DA76E7-6405-4077-A825-22FAEC7094EE}" type="presParOf" srcId="{C2FAEDE5-6251-4E8B-A99E-A121376262D0}" destId="{ACC06E45-121E-46E3-9C43-65C8349531BA}" srcOrd="0" destOrd="0" presId="urn:microsoft.com/office/officeart/2005/8/layout/vList4"/>
    <dgm:cxn modelId="{3A430180-D0DC-485E-A295-366191B13978}" type="presParOf" srcId="{ACC06E45-121E-46E3-9C43-65C8349531BA}" destId="{4317BCE6-4D24-4FF3-99D1-28E5294C4C26}" srcOrd="0" destOrd="0" presId="urn:microsoft.com/office/officeart/2005/8/layout/vList4"/>
    <dgm:cxn modelId="{2F4E39E8-7B7D-4898-9005-816DD26D0B54}" type="presParOf" srcId="{ACC06E45-121E-46E3-9C43-65C8349531BA}" destId="{EEF8793D-6D4C-4E55-8671-90E6B7AC18D2}" srcOrd="1" destOrd="0" presId="urn:microsoft.com/office/officeart/2005/8/layout/vList4"/>
    <dgm:cxn modelId="{AF0CEBA0-9CAD-4F65-B4E9-7B2AB843D6CE}" type="presParOf" srcId="{ACC06E45-121E-46E3-9C43-65C8349531BA}" destId="{823110EE-E757-4A0B-93DA-0EC14DF6C059}" srcOrd="2" destOrd="0" presId="urn:microsoft.com/office/officeart/2005/8/layout/vList4"/>
    <dgm:cxn modelId="{600FCA28-ABB1-4705-B2A4-CF00ECC143EC}" type="presParOf" srcId="{C2FAEDE5-6251-4E8B-A99E-A121376262D0}" destId="{44665D55-D0BA-40C4-AA3E-B4B9DF3DE1CE}" srcOrd="1" destOrd="0" presId="urn:microsoft.com/office/officeart/2005/8/layout/vList4"/>
    <dgm:cxn modelId="{F1971196-77AC-4A96-8E23-BBA8F4DFE696}" type="presParOf" srcId="{C2FAEDE5-6251-4E8B-A99E-A121376262D0}" destId="{35282095-67A5-479C-B633-0726AD97CC43}" srcOrd="2" destOrd="0" presId="urn:microsoft.com/office/officeart/2005/8/layout/vList4"/>
    <dgm:cxn modelId="{96D38826-7C94-4F96-B556-FFCF6F643BCE}" type="presParOf" srcId="{35282095-67A5-479C-B633-0726AD97CC43}" destId="{05859F48-C442-4092-B1E2-9B1D6F9569B1}" srcOrd="0" destOrd="0" presId="urn:microsoft.com/office/officeart/2005/8/layout/vList4"/>
    <dgm:cxn modelId="{707F641A-768D-475E-84DF-F5B2C01FC8BF}" type="presParOf" srcId="{35282095-67A5-479C-B633-0726AD97CC43}" destId="{E8218B51-3F1D-428E-95C6-C7BCEB07FFB2}" srcOrd="1" destOrd="0" presId="urn:microsoft.com/office/officeart/2005/8/layout/vList4"/>
    <dgm:cxn modelId="{1F051EE9-97B9-45FE-BE8C-323A2A031B50}" type="presParOf" srcId="{35282095-67A5-479C-B633-0726AD97CC43}" destId="{DA6B48E9-BC2F-4797-B2B8-0A35EDB9D1A7}" srcOrd="2" destOrd="0" presId="urn:microsoft.com/office/officeart/2005/8/layout/vList4"/>
    <dgm:cxn modelId="{C5FF9E1E-4566-44AF-BDAC-1EDA9DD773EC}" type="presParOf" srcId="{C2FAEDE5-6251-4E8B-A99E-A121376262D0}" destId="{9D720DDE-BD38-4C5D-BC9A-2E05987F758A}" srcOrd="3" destOrd="0" presId="urn:microsoft.com/office/officeart/2005/8/layout/vList4"/>
    <dgm:cxn modelId="{F8B8CBCD-188A-4110-AD90-9B71CD64EC47}" type="presParOf" srcId="{C2FAEDE5-6251-4E8B-A99E-A121376262D0}" destId="{AB97AE77-1E5A-4155-937C-1B3850FCAB2A}" srcOrd="4" destOrd="0" presId="urn:microsoft.com/office/officeart/2005/8/layout/vList4"/>
    <dgm:cxn modelId="{9C2A69C8-2DB5-4FD2-892C-DBE3B677EA09}" type="presParOf" srcId="{AB97AE77-1E5A-4155-937C-1B3850FCAB2A}" destId="{57E7503D-1277-4BDE-AE6C-754B861FAD02}" srcOrd="0" destOrd="0" presId="urn:microsoft.com/office/officeart/2005/8/layout/vList4"/>
    <dgm:cxn modelId="{BF9734FD-9924-4C73-A54B-5FB5906B1D91}" type="presParOf" srcId="{AB97AE77-1E5A-4155-937C-1B3850FCAB2A}" destId="{45B59797-5FC2-4641-90C2-031FFBD8EDCB}" srcOrd="1" destOrd="0" presId="urn:microsoft.com/office/officeart/2005/8/layout/vList4"/>
    <dgm:cxn modelId="{FF610CBC-5CB8-4653-B7DA-86A7E6712C85}" type="presParOf" srcId="{AB97AE77-1E5A-4155-937C-1B3850FCAB2A}" destId="{C755956A-23B8-484D-93AB-89B0526F60BD}" srcOrd="2" destOrd="0" presId="urn:microsoft.com/office/officeart/2005/8/layout/vList4"/>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5F3D8-E6E5-47B9-99F3-A407FFBA6331}" type="doc">
      <dgm:prSet loTypeId="urn:microsoft.com/office/officeart/2005/8/layout/chevron1" loCatId="process" qsTypeId="urn:microsoft.com/office/officeart/2005/8/quickstyle/simple1" qsCatId="simple" csTypeId="urn:microsoft.com/office/officeart/2005/8/colors/accent1_2" csCatId="accent1" phldr="1"/>
      <dgm:spPr/>
    </dgm:pt>
    <dgm:pt modelId="{0F04FB78-8340-400C-8033-A96C836A617D}">
      <dgm:prSet phldrT="[Texte]"/>
      <dgm:spPr>
        <a:solidFill>
          <a:schemeClr val="accent4">
            <a:lumMod val="40000"/>
            <a:lumOff val="60000"/>
          </a:schemeClr>
        </a:solidFill>
      </dgm:spPr>
      <dgm:t>
        <a:bodyPr/>
        <a:lstStyle/>
        <a:p>
          <a:r>
            <a:rPr lang="fr-FR" dirty="0" smtClean="0"/>
            <a:t>May</a:t>
          </a:r>
          <a:endParaRPr lang="fr-FR" dirty="0"/>
        </a:p>
      </dgm:t>
    </dgm:pt>
    <dgm:pt modelId="{833DE45F-0C08-4BE9-8E06-47EF039C086C}" type="parTrans" cxnId="{B20DC011-B43E-45D4-9C47-A457DBA45AAF}">
      <dgm:prSet/>
      <dgm:spPr/>
      <dgm:t>
        <a:bodyPr/>
        <a:lstStyle/>
        <a:p>
          <a:endParaRPr lang="fr-FR"/>
        </a:p>
      </dgm:t>
    </dgm:pt>
    <dgm:pt modelId="{A824BD0A-17AD-473D-B4E7-56F1E3074E24}" type="sibTrans" cxnId="{B20DC011-B43E-45D4-9C47-A457DBA45AAF}">
      <dgm:prSet/>
      <dgm:spPr/>
      <dgm:t>
        <a:bodyPr/>
        <a:lstStyle/>
        <a:p>
          <a:endParaRPr lang="fr-FR"/>
        </a:p>
      </dgm:t>
    </dgm:pt>
    <dgm:pt modelId="{59D35882-1B6D-4EA5-A506-A3BEF6BBD55F}">
      <dgm:prSet/>
      <dgm:spPr>
        <a:solidFill>
          <a:schemeClr val="accent4">
            <a:lumMod val="60000"/>
            <a:lumOff val="40000"/>
          </a:schemeClr>
        </a:solidFill>
      </dgm:spPr>
      <dgm:t>
        <a:bodyPr/>
        <a:lstStyle/>
        <a:p>
          <a:r>
            <a:rPr lang="fr-FR" dirty="0" smtClean="0"/>
            <a:t>Jun</a:t>
          </a:r>
          <a:endParaRPr lang="fr-FR" dirty="0"/>
        </a:p>
      </dgm:t>
    </dgm:pt>
    <dgm:pt modelId="{E7D0B696-A160-43F5-B6D1-875380066126}" type="parTrans" cxnId="{AA4FC11A-1C8A-4800-8079-C17872E2D069}">
      <dgm:prSet/>
      <dgm:spPr/>
      <dgm:t>
        <a:bodyPr/>
        <a:lstStyle/>
        <a:p>
          <a:endParaRPr lang="fr-FR"/>
        </a:p>
      </dgm:t>
    </dgm:pt>
    <dgm:pt modelId="{FAA18269-A9B6-45E2-97A3-A246B905AB62}" type="sibTrans" cxnId="{AA4FC11A-1C8A-4800-8079-C17872E2D069}">
      <dgm:prSet/>
      <dgm:spPr/>
      <dgm:t>
        <a:bodyPr/>
        <a:lstStyle/>
        <a:p>
          <a:endParaRPr lang="fr-FR"/>
        </a:p>
      </dgm:t>
    </dgm:pt>
    <dgm:pt modelId="{663AFE0A-AEAD-4ABE-B90E-B6AE22519561}">
      <dgm:prSet/>
      <dgm:spPr>
        <a:solidFill>
          <a:schemeClr val="accent4"/>
        </a:solidFill>
      </dgm:spPr>
      <dgm:t>
        <a:bodyPr/>
        <a:lstStyle/>
        <a:p>
          <a:r>
            <a:rPr lang="fr-FR" dirty="0" smtClean="0"/>
            <a:t>Jul</a:t>
          </a:r>
          <a:endParaRPr lang="fr-FR" dirty="0"/>
        </a:p>
      </dgm:t>
    </dgm:pt>
    <dgm:pt modelId="{1038A3D7-3605-45DB-BC7C-1EACF41DF3FF}" type="parTrans" cxnId="{9710F2BC-40FB-475D-A625-7950A939CE18}">
      <dgm:prSet/>
      <dgm:spPr/>
      <dgm:t>
        <a:bodyPr/>
        <a:lstStyle/>
        <a:p>
          <a:endParaRPr lang="fr-FR"/>
        </a:p>
      </dgm:t>
    </dgm:pt>
    <dgm:pt modelId="{04598CE9-66C9-4B05-8BD8-9F953E115494}" type="sibTrans" cxnId="{9710F2BC-40FB-475D-A625-7950A939CE18}">
      <dgm:prSet/>
      <dgm:spPr/>
      <dgm:t>
        <a:bodyPr/>
        <a:lstStyle/>
        <a:p>
          <a:endParaRPr lang="fr-FR"/>
        </a:p>
      </dgm:t>
    </dgm:pt>
    <dgm:pt modelId="{115DC841-5697-46FB-BAE5-93C5C318C459}">
      <dgm:prSet/>
      <dgm:spPr>
        <a:solidFill>
          <a:schemeClr val="accent4">
            <a:lumMod val="75000"/>
          </a:schemeClr>
        </a:solidFill>
      </dgm:spPr>
      <dgm:t>
        <a:bodyPr/>
        <a:lstStyle/>
        <a:p>
          <a:r>
            <a:rPr lang="fr-FR" dirty="0" smtClean="0"/>
            <a:t>Aug</a:t>
          </a:r>
          <a:endParaRPr lang="fr-FR" dirty="0"/>
        </a:p>
      </dgm:t>
    </dgm:pt>
    <dgm:pt modelId="{516247D3-4729-4580-B715-628FCEA2389B}" type="parTrans" cxnId="{B17FCA63-245F-4645-9B9B-B8DEEC50387C}">
      <dgm:prSet/>
      <dgm:spPr/>
      <dgm:t>
        <a:bodyPr/>
        <a:lstStyle/>
        <a:p>
          <a:endParaRPr lang="fr-FR"/>
        </a:p>
      </dgm:t>
    </dgm:pt>
    <dgm:pt modelId="{4FF2EDA5-9BB7-4322-BDDD-3AF8A78FEB4E}" type="sibTrans" cxnId="{B17FCA63-245F-4645-9B9B-B8DEEC50387C}">
      <dgm:prSet/>
      <dgm:spPr/>
      <dgm:t>
        <a:bodyPr/>
        <a:lstStyle/>
        <a:p>
          <a:endParaRPr lang="fr-FR"/>
        </a:p>
      </dgm:t>
    </dgm:pt>
    <dgm:pt modelId="{1FF5010D-A055-48FC-BDB7-996EA7A5EACD}">
      <dgm:prSet phldrT="[Texte]"/>
      <dgm:spPr>
        <a:solidFill>
          <a:schemeClr val="accent4">
            <a:lumMod val="20000"/>
            <a:lumOff val="80000"/>
          </a:schemeClr>
        </a:solidFill>
      </dgm:spPr>
      <dgm:t>
        <a:bodyPr/>
        <a:lstStyle/>
        <a:p>
          <a:r>
            <a:rPr lang="fr-FR" dirty="0" smtClean="0"/>
            <a:t>Apr</a:t>
          </a:r>
          <a:endParaRPr lang="fr-FR" dirty="0"/>
        </a:p>
      </dgm:t>
    </dgm:pt>
    <dgm:pt modelId="{79DC1545-91D4-4532-801A-72D68B4B365A}" type="sibTrans" cxnId="{8CDF967B-A848-4DE3-B742-67E648099FD7}">
      <dgm:prSet/>
      <dgm:spPr/>
      <dgm:t>
        <a:bodyPr/>
        <a:lstStyle/>
        <a:p>
          <a:endParaRPr lang="fr-FR"/>
        </a:p>
      </dgm:t>
    </dgm:pt>
    <dgm:pt modelId="{6B155815-1F21-491A-BB3E-203BF440F282}" type="parTrans" cxnId="{8CDF967B-A848-4DE3-B742-67E648099FD7}">
      <dgm:prSet/>
      <dgm:spPr/>
      <dgm:t>
        <a:bodyPr/>
        <a:lstStyle/>
        <a:p>
          <a:endParaRPr lang="fr-FR"/>
        </a:p>
      </dgm:t>
    </dgm:pt>
    <dgm:pt modelId="{42A7946A-CD61-4DFB-BE70-B8AFCED0E4EB}">
      <dgm:prSet/>
      <dgm:spPr>
        <a:solidFill>
          <a:schemeClr val="accent4">
            <a:lumMod val="50000"/>
          </a:schemeClr>
        </a:solidFill>
      </dgm:spPr>
      <dgm:t>
        <a:bodyPr/>
        <a:lstStyle/>
        <a:p>
          <a:r>
            <a:rPr lang="fr-FR" dirty="0" smtClean="0"/>
            <a:t>Sep</a:t>
          </a:r>
          <a:endParaRPr lang="fr-FR" dirty="0"/>
        </a:p>
      </dgm:t>
    </dgm:pt>
    <dgm:pt modelId="{68BA5673-3809-4348-A935-AB8BD1BFC97A}" type="parTrans" cxnId="{665FDF79-737B-4658-976B-F4CDE7B29261}">
      <dgm:prSet/>
      <dgm:spPr/>
      <dgm:t>
        <a:bodyPr/>
        <a:lstStyle/>
        <a:p>
          <a:endParaRPr lang="fr-FR"/>
        </a:p>
      </dgm:t>
    </dgm:pt>
    <dgm:pt modelId="{5D22F7F1-C77E-40DF-BCA6-E92F455044DB}" type="sibTrans" cxnId="{665FDF79-737B-4658-976B-F4CDE7B29261}">
      <dgm:prSet/>
      <dgm:spPr/>
      <dgm:t>
        <a:bodyPr/>
        <a:lstStyle/>
        <a:p>
          <a:endParaRPr lang="fr-FR"/>
        </a:p>
      </dgm:t>
    </dgm:pt>
    <dgm:pt modelId="{AE5ABED1-5318-4A0A-B349-E72093774AE3}" type="pres">
      <dgm:prSet presAssocID="{3A95F3D8-E6E5-47B9-99F3-A407FFBA6331}" presName="Name0" presStyleCnt="0">
        <dgm:presLayoutVars>
          <dgm:dir/>
          <dgm:animLvl val="lvl"/>
          <dgm:resizeHandles val="exact"/>
        </dgm:presLayoutVars>
      </dgm:prSet>
      <dgm:spPr/>
    </dgm:pt>
    <dgm:pt modelId="{7343BD50-44DA-4EF6-90AB-A7727DA83A2E}" type="pres">
      <dgm:prSet presAssocID="{1FF5010D-A055-48FC-BDB7-996EA7A5EACD}" presName="parTxOnly" presStyleLbl="node1" presStyleIdx="0" presStyleCnt="6" custLinFactNeighborX="26803" custLinFactNeighborY="-2335">
        <dgm:presLayoutVars>
          <dgm:chMax val="0"/>
          <dgm:chPref val="0"/>
          <dgm:bulletEnabled val="1"/>
        </dgm:presLayoutVars>
      </dgm:prSet>
      <dgm:spPr/>
      <dgm:t>
        <a:bodyPr/>
        <a:lstStyle/>
        <a:p>
          <a:endParaRPr lang="fr-FR"/>
        </a:p>
      </dgm:t>
    </dgm:pt>
    <dgm:pt modelId="{07ED71E8-F326-4CF5-A116-D536C92A9CB3}" type="pres">
      <dgm:prSet presAssocID="{79DC1545-91D4-4532-801A-72D68B4B365A}" presName="parTxOnlySpace" presStyleCnt="0"/>
      <dgm:spPr/>
    </dgm:pt>
    <dgm:pt modelId="{C19C2721-484E-4A64-A896-BA02A165001D}" type="pres">
      <dgm:prSet presAssocID="{0F04FB78-8340-400C-8033-A96C836A617D}" presName="parTxOnly" presStyleLbl="node1" presStyleIdx="1" presStyleCnt="6" custLinFactNeighborX="26803" custLinFactNeighborY="-2335">
        <dgm:presLayoutVars>
          <dgm:chMax val="0"/>
          <dgm:chPref val="0"/>
          <dgm:bulletEnabled val="1"/>
        </dgm:presLayoutVars>
      </dgm:prSet>
      <dgm:spPr/>
      <dgm:t>
        <a:bodyPr/>
        <a:lstStyle/>
        <a:p>
          <a:endParaRPr lang="fr-FR"/>
        </a:p>
      </dgm:t>
    </dgm:pt>
    <dgm:pt modelId="{9FFDB972-DD43-4310-B94C-FA41B6007E6A}" type="pres">
      <dgm:prSet presAssocID="{A824BD0A-17AD-473D-B4E7-56F1E3074E24}" presName="parTxOnlySpace" presStyleCnt="0"/>
      <dgm:spPr/>
    </dgm:pt>
    <dgm:pt modelId="{B6E9C10E-578E-46A5-B943-51BA4DD90BA8}" type="pres">
      <dgm:prSet presAssocID="{59D35882-1B6D-4EA5-A506-A3BEF6BBD55F}" presName="parTxOnly" presStyleLbl="node1" presStyleIdx="2" presStyleCnt="6" custLinFactNeighborX="26803" custLinFactNeighborY="-2335">
        <dgm:presLayoutVars>
          <dgm:chMax val="0"/>
          <dgm:chPref val="0"/>
          <dgm:bulletEnabled val="1"/>
        </dgm:presLayoutVars>
      </dgm:prSet>
      <dgm:spPr/>
      <dgm:t>
        <a:bodyPr/>
        <a:lstStyle/>
        <a:p>
          <a:endParaRPr lang="fr-FR"/>
        </a:p>
      </dgm:t>
    </dgm:pt>
    <dgm:pt modelId="{DD006999-C059-41F5-84AB-FC2C2405F120}" type="pres">
      <dgm:prSet presAssocID="{FAA18269-A9B6-45E2-97A3-A246B905AB62}" presName="parTxOnlySpace" presStyleCnt="0"/>
      <dgm:spPr/>
    </dgm:pt>
    <dgm:pt modelId="{CAD8B023-F5DF-4702-9C94-85896E5DD9A0}" type="pres">
      <dgm:prSet presAssocID="{663AFE0A-AEAD-4ABE-B90E-B6AE22519561}" presName="parTxOnly" presStyleLbl="node1" presStyleIdx="3" presStyleCnt="6" custLinFactNeighborX="26803" custLinFactNeighborY="-2335">
        <dgm:presLayoutVars>
          <dgm:chMax val="0"/>
          <dgm:chPref val="0"/>
          <dgm:bulletEnabled val="1"/>
        </dgm:presLayoutVars>
      </dgm:prSet>
      <dgm:spPr/>
      <dgm:t>
        <a:bodyPr/>
        <a:lstStyle/>
        <a:p>
          <a:endParaRPr lang="fr-FR"/>
        </a:p>
      </dgm:t>
    </dgm:pt>
    <dgm:pt modelId="{501A8B33-B28F-42CF-8986-308F883869B2}" type="pres">
      <dgm:prSet presAssocID="{04598CE9-66C9-4B05-8BD8-9F953E115494}" presName="parTxOnlySpace" presStyleCnt="0"/>
      <dgm:spPr/>
    </dgm:pt>
    <dgm:pt modelId="{48036C4D-0A93-4CAB-989B-CF055CD606A0}" type="pres">
      <dgm:prSet presAssocID="{115DC841-5697-46FB-BAE5-93C5C318C459}" presName="parTxOnly" presStyleLbl="node1" presStyleIdx="4" presStyleCnt="6">
        <dgm:presLayoutVars>
          <dgm:chMax val="0"/>
          <dgm:chPref val="0"/>
          <dgm:bulletEnabled val="1"/>
        </dgm:presLayoutVars>
      </dgm:prSet>
      <dgm:spPr/>
      <dgm:t>
        <a:bodyPr/>
        <a:lstStyle/>
        <a:p>
          <a:endParaRPr lang="fr-FR"/>
        </a:p>
      </dgm:t>
    </dgm:pt>
    <dgm:pt modelId="{A6B54F6D-8624-44AA-AB20-6EE2C4E2E18A}" type="pres">
      <dgm:prSet presAssocID="{4FF2EDA5-9BB7-4322-BDDD-3AF8A78FEB4E}" presName="parTxOnlySpace" presStyleCnt="0"/>
      <dgm:spPr/>
    </dgm:pt>
    <dgm:pt modelId="{AFFEE4E8-1DDE-47AF-915D-7452B541F0FD}" type="pres">
      <dgm:prSet presAssocID="{42A7946A-CD61-4DFB-BE70-B8AFCED0E4EB}" presName="parTxOnly" presStyleLbl="node1" presStyleIdx="5" presStyleCnt="6">
        <dgm:presLayoutVars>
          <dgm:chMax val="0"/>
          <dgm:chPref val="0"/>
          <dgm:bulletEnabled val="1"/>
        </dgm:presLayoutVars>
      </dgm:prSet>
      <dgm:spPr/>
      <dgm:t>
        <a:bodyPr/>
        <a:lstStyle/>
        <a:p>
          <a:endParaRPr lang="fr-FR"/>
        </a:p>
      </dgm:t>
    </dgm:pt>
  </dgm:ptLst>
  <dgm:cxnLst>
    <dgm:cxn modelId="{3F62A1B1-3CE0-4291-8075-91B67CFE19AA}" type="presOf" srcId="{3A95F3D8-E6E5-47B9-99F3-A407FFBA6331}" destId="{AE5ABED1-5318-4A0A-B349-E72093774AE3}" srcOrd="0" destOrd="0" presId="urn:microsoft.com/office/officeart/2005/8/layout/chevron1"/>
    <dgm:cxn modelId="{665FDF79-737B-4658-976B-F4CDE7B29261}" srcId="{3A95F3D8-E6E5-47B9-99F3-A407FFBA6331}" destId="{42A7946A-CD61-4DFB-BE70-B8AFCED0E4EB}" srcOrd="5" destOrd="0" parTransId="{68BA5673-3809-4348-A935-AB8BD1BFC97A}" sibTransId="{5D22F7F1-C77E-40DF-BCA6-E92F455044DB}"/>
    <dgm:cxn modelId="{22AF1ECE-3361-403B-A193-8285DCBE06B3}" type="presOf" srcId="{115DC841-5697-46FB-BAE5-93C5C318C459}" destId="{48036C4D-0A93-4CAB-989B-CF055CD606A0}" srcOrd="0" destOrd="0" presId="urn:microsoft.com/office/officeart/2005/8/layout/chevron1"/>
    <dgm:cxn modelId="{AA4FC11A-1C8A-4800-8079-C17872E2D069}" srcId="{3A95F3D8-E6E5-47B9-99F3-A407FFBA6331}" destId="{59D35882-1B6D-4EA5-A506-A3BEF6BBD55F}" srcOrd="2" destOrd="0" parTransId="{E7D0B696-A160-43F5-B6D1-875380066126}" sibTransId="{FAA18269-A9B6-45E2-97A3-A246B905AB62}"/>
    <dgm:cxn modelId="{16A9A5BD-2044-4A1C-9CFE-6D5E58D9F900}" type="presOf" srcId="{663AFE0A-AEAD-4ABE-B90E-B6AE22519561}" destId="{CAD8B023-F5DF-4702-9C94-85896E5DD9A0}" srcOrd="0" destOrd="0" presId="urn:microsoft.com/office/officeart/2005/8/layout/chevron1"/>
    <dgm:cxn modelId="{E3198747-EB30-43FE-B96E-77F08E89C890}" type="presOf" srcId="{59D35882-1B6D-4EA5-A506-A3BEF6BBD55F}" destId="{B6E9C10E-578E-46A5-B943-51BA4DD90BA8}" srcOrd="0" destOrd="0" presId="urn:microsoft.com/office/officeart/2005/8/layout/chevron1"/>
    <dgm:cxn modelId="{9710F2BC-40FB-475D-A625-7950A939CE18}" srcId="{3A95F3D8-E6E5-47B9-99F3-A407FFBA6331}" destId="{663AFE0A-AEAD-4ABE-B90E-B6AE22519561}" srcOrd="3" destOrd="0" parTransId="{1038A3D7-3605-45DB-BC7C-1EACF41DF3FF}" sibTransId="{04598CE9-66C9-4B05-8BD8-9F953E115494}"/>
    <dgm:cxn modelId="{B20DC011-B43E-45D4-9C47-A457DBA45AAF}" srcId="{3A95F3D8-E6E5-47B9-99F3-A407FFBA6331}" destId="{0F04FB78-8340-400C-8033-A96C836A617D}" srcOrd="1" destOrd="0" parTransId="{833DE45F-0C08-4BE9-8E06-47EF039C086C}" sibTransId="{A824BD0A-17AD-473D-B4E7-56F1E3074E24}"/>
    <dgm:cxn modelId="{8CDF967B-A848-4DE3-B742-67E648099FD7}" srcId="{3A95F3D8-E6E5-47B9-99F3-A407FFBA6331}" destId="{1FF5010D-A055-48FC-BDB7-996EA7A5EACD}" srcOrd="0" destOrd="0" parTransId="{6B155815-1F21-491A-BB3E-203BF440F282}" sibTransId="{79DC1545-91D4-4532-801A-72D68B4B365A}"/>
    <dgm:cxn modelId="{610E3048-C4B4-4AEC-BDDD-AEED78394C24}" type="presOf" srcId="{1FF5010D-A055-48FC-BDB7-996EA7A5EACD}" destId="{7343BD50-44DA-4EF6-90AB-A7727DA83A2E}" srcOrd="0" destOrd="0" presId="urn:microsoft.com/office/officeart/2005/8/layout/chevron1"/>
    <dgm:cxn modelId="{0B593F3E-9645-4AC1-9711-86F1B01D533A}" type="presOf" srcId="{0F04FB78-8340-400C-8033-A96C836A617D}" destId="{C19C2721-484E-4A64-A896-BA02A165001D}" srcOrd="0" destOrd="0" presId="urn:microsoft.com/office/officeart/2005/8/layout/chevron1"/>
    <dgm:cxn modelId="{B17FCA63-245F-4645-9B9B-B8DEEC50387C}" srcId="{3A95F3D8-E6E5-47B9-99F3-A407FFBA6331}" destId="{115DC841-5697-46FB-BAE5-93C5C318C459}" srcOrd="4" destOrd="0" parTransId="{516247D3-4729-4580-B715-628FCEA2389B}" sibTransId="{4FF2EDA5-9BB7-4322-BDDD-3AF8A78FEB4E}"/>
    <dgm:cxn modelId="{BCDDD082-91F8-4DED-8BD6-940F1F2A88AD}" type="presOf" srcId="{42A7946A-CD61-4DFB-BE70-B8AFCED0E4EB}" destId="{AFFEE4E8-1DDE-47AF-915D-7452B541F0FD}" srcOrd="0" destOrd="0" presId="urn:microsoft.com/office/officeart/2005/8/layout/chevron1"/>
    <dgm:cxn modelId="{5006C963-6284-4591-B214-5130281BA6D1}" type="presParOf" srcId="{AE5ABED1-5318-4A0A-B349-E72093774AE3}" destId="{7343BD50-44DA-4EF6-90AB-A7727DA83A2E}" srcOrd="0" destOrd="0" presId="urn:microsoft.com/office/officeart/2005/8/layout/chevron1"/>
    <dgm:cxn modelId="{3827130F-2BA8-4920-9D2E-1670534E8C34}" type="presParOf" srcId="{AE5ABED1-5318-4A0A-B349-E72093774AE3}" destId="{07ED71E8-F326-4CF5-A116-D536C92A9CB3}" srcOrd="1" destOrd="0" presId="urn:microsoft.com/office/officeart/2005/8/layout/chevron1"/>
    <dgm:cxn modelId="{AF173331-BF4D-4B3B-9653-8372958DF33B}" type="presParOf" srcId="{AE5ABED1-5318-4A0A-B349-E72093774AE3}" destId="{C19C2721-484E-4A64-A896-BA02A165001D}" srcOrd="2" destOrd="0" presId="urn:microsoft.com/office/officeart/2005/8/layout/chevron1"/>
    <dgm:cxn modelId="{8E0945F8-8656-4B18-95E7-CC2692C6A49A}" type="presParOf" srcId="{AE5ABED1-5318-4A0A-B349-E72093774AE3}" destId="{9FFDB972-DD43-4310-B94C-FA41B6007E6A}" srcOrd="3" destOrd="0" presId="urn:microsoft.com/office/officeart/2005/8/layout/chevron1"/>
    <dgm:cxn modelId="{BAB16424-A9C6-41E5-ACB1-4A60500181EC}" type="presParOf" srcId="{AE5ABED1-5318-4A0A-B349-E72093774AE3}" destId="{B6E9C10E-578E-46A5-B943-51BA4DD90BA8}" srcOrd="4" destOrd="0" presId="urn:microsoft.com/office/officeart/2005/8/layout/chevron1"/>
    <dgm:cxn modelId="{6AF494AF-959F-4BAA-A30C-B683F0C1D314}" type="presParOf" srcId="{AE5ABED1-5318-4A0A-B349-E72093774AE3}" destId="{DD006999-C059-41F5-84AB-FC2C2405F120}" srcOrd="5" destOrd="0" presId="urn:microsoft.com/office/officeart/2005/8/layout/chevron1"/>
    <dgm:cxn modelId="{045656D4-F93D-41CE-AD57-86687F0DD7C8}" type="presParOf" srcId="{AE5ABED1-5318-4A0A-B349-E72093774AE3}" destId="{CAD8B023-F5DF-4702-9C94-85896E5DD9A0}" srcOrd="6" destOrd="0" presId="urn:microsoft.com/office/officeart/2005/8/layout/chevron1"/>
    <dgm:cxn modelId="{A703CF63-5844-4430-A2B1-1CCB0AA5A036}" type="presParOf" srcId="{AE5ABED1-5318-4A0A-B349-E72093774AE3}" destId="{501A8B33-B28F-42CF-8986-308F883869B2}" srcOrd="7" destOrd="0" presId="urn:microsoft.com/office/officeart/2005/8/layout/chevron1"/>
    <dgm:cxn modelId="{28274963-F97B-44EF-B50D-2D266203DBCD}" type="presParOf" srcId="{AE5ABED1-5318-4A0A-B349-E72093774AE3}" destId="{48036C4D-0A93-4CAB-989B-CF055CD606A0}" srcOrd="8" destOrd="0" presId="urn:microsoft.com/office/officeart/2005/8/layout/chevron1"/>
    <dgm:cxn modelId="{CF0E35F6-6A68-4512-B3B9-44F35ABF22CA}" type="presParOf" srcId="{AE5ABED1-5318-4A0A-B349-E72093774AE3}" destId="{A6B54F6D-8624-44AA-AB20-6EE2C4E2E18A}" srcOrd="9" destOrd="0" presId="urn:microsoft.com/office/officeart/2005/8/layout/chevron1"/>
    <dgm:cxn modelId="{45BFC996-C513-40D1-B5A2-975CC52C3E5E}" type="presParOf" srcId="{AE5ABED1-5318-4A0A-B349-E72093774AE3}" destId="{AFFEE4E8-1DDE-47AF-915D-7452B541F0F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U početku vegetacije</a:t>
          </a:r>
          <a:endParaRPr lang="en-US" sz="2200" kern="1200" noProof="0" dirty="0" smtClean="0"/>
        </a:p>
        <a:p>
          <a:pPr marL="171450" lvl="1" indent="-171450" algn="l" defTabSz="755650">
            <a:lnSpc>
              <a:spcPct val="90000"/>
            </a:lnSpc>
            <a:spcBef>
              <a:spcPct val="0"/>
            </a:spcBef>
            <a:spcAft>
              <a:spcPct val="15000"/>
            </a:spcAft>
            <a:buChar char="••"/>
          </a:pPr>
          <a:r>
            <a:rPr lang="hr-HR" sz="1700" kern="1200" noProof="0" dirty="0" smtClean="0"/>
            <a:t>Kasno otvaranje pupova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Izostanak otvaranja pupova</a:t>
          </a:r>
          <a:endParaRPr lang="en-US" sz="1700" kern="1200" noProof="0" dirty="0"/>
        </a:p>
      </dsp:txBody>
      <dsp:txXfrm>
        <a:off x="1512718" y="0"/>
        <a:ext cx="5303361" cy="1495025"/>
      </dsp:txXfrm>
    </dsp:sp>
    <dsp:sp modelId="{EEF8793D-6D4C-4E55-8671-90E6B7AC18D2}">
      <dsp:nvSpPr>
        <dsp:cNvPr id="0" name=""/>
        <dsp:cNvSpPr/>
      </dsp:nvSpPr>
      <dsp:spPr>
        <a:xfrm>
          <a:off x="149502" y="149502"/>
          <a:ext cx="1363215" cy="11960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644527"/>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Na proljeće</a:t>
          </a:r>
          <a:endParaRPr lang="en-US" sz="2200" kern="1200" noProof="0" dirty="0"/>
        </a:p>
        <a:p>
          <a:pPr marL="171450" lvl="1" indent="-171450" algn="l" defTabSz="755650">
            <a:lnSpc>
              <a:spcPct val="90000"/>
            </a:lnSpc>
            <a:spcBef>
              <a:spcPct val="0"/>
            </a:spcBef>
            <a:spcAft>
              <a:spcPct val="15000"/>
            </a:spcAft>
            <a:buChar char="••"/>
          </a:pPr>
          <a:r>
            <a:rPr lang="hr-HR" sz="1700" kern="1200" noProof="0" dirty="0" smtClean="0"/>
            <a:t>Smanjen porast mladica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Promjena boje lista i savijanje ruba lista kod nekih sorata</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Prerano opadanje listova</a:t>
          </a:r>
          <a:endParaRPr lang="en-US" sz="1700" kern="1200" noProof="0" dirty="0"/>
        </a:p>
      </dsp:txBody>
      <dsp:txXfrm>
        <a:off x="1512718" y="1644527"/>
        <a:ext cx="5303361" cy="1495025"/>
      </dsp:txXfrm>
    </dsp:sp>
    <dsp:sp modelId="{E8218B51-3F1D-428E-95C6-C7BCEB07FFB2}">
      <dsp:nvSpPr>
        <dsp:cNvPr id="0" name=""/>
        <dsp:cNvSpPr/>
      </dsp:nvSpPr>
      <dsp:spPr>
        <a:xfrm>
          <a:off x="149502" y="1794030"/>
          <a:ext cx="1363215" cy="119602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3289055"/>
          <a:ext cx="6816080" cy="1495025"/>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hr-HR" sz="2200" kern="1200" noProof="0" dirty="0" smtClean="0"/>
            <a:t>Ljeti</a:t>
          </a:r>
          <a:endParaRPr lang="en-US" sz="2200" kern="1200" noProof="0" dirty="0" smtClean="0"/>
        </a:p>
        <a:p>
          <a:pPr marL="171450" lvl="1" indent="-171450" algn="l" defTabSz="755650">
            <a:lnSpc>
              <a:spcPct val="90000"/>
            </a:lnSpc>
            <a:spcBef>
              <a:spcPct val="0"/>
            </a:spcBef>
            <a:spcAft>
              <a:spcPct val="15000"/>
            </a:spcAft>
            <a:buChar char="••"/>
          </a:pPr>
          <a:r>
            <a:rPr lang="hr-HR" sz="1700" kern="1200" noProof="0" dirty="0" smtClean="0"/>
            <a:t>Izostanak </a:t>
          </a:r>
          <a:r>
            <a:rPr lang="hr-HR" sz="1700" kern="1200" noProof="0" dirty="0" err="1" smtClean="0"/>
            <a:t>odrvenjavanja</a:t>
          </a:r>
          <a:r>
            <a:rPr lang="hr-HR" sz="1700" kern="1200" noProof="0" dirty="0" smtClean="0"/>
            <a:t> mladica (ostaju zeljaste)</a:t>
          </a:r>
          <a:endParaRPr lang="en-US" sz="1700" kern="1200" noProof="0" dirty="0"/>
        </a:p>
        <a:p>
          <a:pPr marL="171450" lvl="1" indent="-171450" algn="l" defTabSz="755650">
            <a:lnSpc>
              <a:spcPct val="90000"/>
            </a:lnSpc>
            <a:spcBef>
              <a:spcPct val="0"/>
            </a:spcBef>
            <a:spcAft>
              <a:spcPct val="15000"/>
            </a:spcAft>
            <a:buChar char="••"/>
          </a:pPr>
          <a:r>
            <a:rPr lang="hr-HR" sz="1700" kern="1200" noProof="0" dirty="0" smtClean="0"/>
            <a:t>Sušenje (odumiranje) cvatova i grozdova</a:t>
          </a:r>
          <a:endParaRPr lang="en-US" sz="1700" kern="1200" noProof="0" dirty="0"/>
        </a:p>
      </dsp:txBody>
      <dsp:txXfrm>
        <a:off x="1512718" y="3289055"/>
        <a:ext cx="5303361" cy="1495025"/>
      </dsp:txXfrm>
    </dsp:sp>
    <dsp:sp modelId="{45B59797-5FC2-4641-90C2-031FFBD8EDCB}">
      <dsp:nvSpPr>
        <dsp:cNvPr id="0" name=""/>
        <dsp:cNvSpPr/>
      </dsp:nvSpPr>
      <dsp:spPr>
        <a:xfrm>
          <a:off x="149502" y="3438557"/>
          <a:ext cx="1363215" cy="119602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3BD50-44DA-4EF6-90AB-A7727DA83A2E}">
      <dsp:nvSpPr>
        <dsp:cNvPr id="0" name=""/>
        <dsp:cNvSpPr/>
      </dsp:nvSpPr>
      <dsp:spPr>
        <a:xfrm>
          <a:off x="32655" y="1800201"/>
          <a:ext cx="1107281" cy="442912"/>
        </a:xfrm>
        <a:prstGeom prst="chevr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Apr</a:t>
          </a:r>
          <a:endParaRPr lang="fr-FR" sz="2300" kern="1200" dirty="0"/>
        </a:p>
      </dsp:txBody>
      <dsp:txXfrm>
        <a:off x="254111" y="1800201"/>
        <a:ext cx="664369" cy="442912"/>
      </dsp:txXfrm>
    </dsp:sp>
    <dsp:sp modelId="{C19C2721-484E-4A64-A896-BA02A165001D}">
      <dsp:nvSpPr>
        <dsp:cNvPr id="0" name=""/>
        <dsp:cNvSpPr/>
      </dsp:nvSpPr>
      <dsp:spPr>
        <a:xfrm>
          <a:off x="1029208" y="1800201"/>
          <a:ext cx="1107281" cy="442912"/>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May</a:t>
          </a:r>
          <a:endParaRPr lang="fr-FR" sz="2300" kern="1200" dirty="0"/>
        </a:p>
      </dsp:txBody>
      <dsp:txXfrm>
        <a:off x="1250664" y="1800201"/>
        <a:ext cx="664369" cy="442912"/>
      </dsp:txXfrm>
    </dsp:sp>
    <dsp:sp modelId="{B6E9C10E-578E-46A5-B943-51BA4DD90BA8}">
      <dsp:nvSpPr>
        <dsp:cNvPr id="0" name=""/>
        <dsp:cNvSpPr/>
      </dsp:nvSpPr>
      <dsp:spPr>
        <a:xfrm>
          <a:off x="2025761" y="1800201"/>
          <a:ext cx="1107281" cy="442912"/>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Jun</a:t>
          </a:r>
          <a:endParaRPr lang="fr-FR" sz="2300" kern="1200" dirty="0"/>
        </a:p>
      </dsp:txBody>
      <dsp:txXfrm>
        <a:off x="2247217" y="1800201"/>
        <a:ext cx="664369" cy="442912"/>
      </dsp:txXfrm>
    </dsp:sp>
    <dsp:sp modelId="{CAD8B023-F5DF-4702-9C94-85896E5DD9A0}">
      <dsp:nvSpPr>
        <dsp:cNvPr id="0" name=""/>
        <dsp:cNvSpPr/>
      </dsp:nvSpPr>
      <dsp:spPr>
        <a:xfrm>
          <a:off x="3022314" y="1800201"/>
          <a:ext cx="1107281" cy="442912"/>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Jul</a:t>
          </a:r>
          <a:endParaRPr lang="fr-FR" sz="2300" kern="1200" dirty="0"/>
        </a:p>
      </dsp:txBody>
      <dsp:txXfrm>
        <a:off x="3243770" y="1800201"/>
        <a:ext cx="664369" cy="442912"/>
      </dsp:txXfrm>
    </dsp:sp>
    <dsp:sp modelId="{48036C4D-0A93-4CAB-989B-CF055CD606A0}">
      <dsp:nvSpPr>
        <dsp:cNvPr id="0" name=""/>
        <dsp:cNvSpPr/>
      </dsp:nvSpPr>
      <dsp:spPr>
        <a:xfrm>
          <a:off x="3989189" y="1810543"/>
          <a:ext cx="1107281" cy="442912"/>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Aug</a:t>
          </a:r>
          <a:endParaRPr lang="fr-FR" sz="2300" kern="1200" dirty="0"/>
        </a:p>
      </dsp:txBody>
      <dsp:txXfrm>
        <a:off x="4210645" y="1810543"/>
        <a:ext cx="664369" cy="442912"/>
      </dsp:txXfrm>
    </dsp:sp>
    <dsp:sp modelId="{AFFEE4E8-1DDE-47AF-915D-7452B541F0FD}">
      <dsp:nvSpPr>
        <dsp:cNvPr id="0" name=""/>
        <dsp:cNvSpPr/>
      </dsp:nvSpPr>
      <dsp:spPr>
        <a:xfrm>
          <a:off x="4985742" y="1810543"/>
          <a:ext cx="1107281" cy="442912"/>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Sep</a:t>
          </a:r>
          <a:endParaRPr lang="fr-FR" sz="2300" kern="1200" dirty="0"/>
        </a:p>
      </dsp:txBody>
      <dsp:txXfrm>
        <a:off x="5207198" y="1810543"/>
        <a:ext cx="664369" cy="44291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t>06/10/2017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t>‹#›</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feeds on grapevine leaves. It is generally admitted that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mostly feeding in the phloem vessels, but it can probe sap either in the phloem or in the xylem. Nymph prefer to feed on small veins of the leaf blade and adults feed more on the larger veins or petioles. From the first </a:t>
            </a:r>
            <a:r>
              <a:rPr lang="en-GB" sz="1200" kern="1200" dirty="0" err="1" smtClean="0">
                <a:solidFill>
                  <a:schemeClr val="tx1"/>
                </a:solidFill>
                <a:effectLst/>
                <a:latin typeface="+mn-lt"/>
                <a:ea typeface="+mn-ea"/>
                <a:cs typeface="+mn-cs"/>
              </a:rPr>
              <a:t>nymphal</a:t>
            </a:r>
            <a:r>
              <a:rPr lang="en-GB" sz="1200" kern="1200" dirty="0" smtClean="0">
                <a:solidFill>
                  <a:schemeClr val="tx1"/>
                </a:solidFill>
                <a:effectLst/>
                <a:latin typeface="+mn-lt"/>
                <a:ea typeface="+mn-ea"/>
                <a:cs typeface="+mn-cs"/>
              </a:rPr>
              <a:t> instar,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can acquire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when feeding on infected plants, and then remain infected for the rest of its life. An incubation delay of one month is required for the vector to become infectious. During this period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circulates and multiplies in the leafhopper to reach the salivary glands where multiplication rate is even higher. Once the concentration of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 the salivary glands is sufficient, the infectious agent may be transmitted to a healthy plant for every intake.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10</a:t>
            </a:fld>
            <a:endParaRPr lang="fr-FR"/>
          </a:p>
        </p:txBody>
      </p:sp>
    </p:spTree>
    <p:extLst>
      <p:ext uri="{BB962C8B-B14F-4D97-AF65-F5344CB8AC3E}">
        <p14:creationId xmlns:p14="http://schemas.microsoft.com/office/powerpoint/2010/main" val="1686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In Europe,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strongly associated to </a:t>
            </a:r>
            <a:r>
              <a:rPr lang="en-GB" sz="1200" i="1" kern="1200" dirty="0" err="1" smtClean="0">
                <a:solidFill>
                  <a:schemeClr val="tx1"/>
                </a:solidFill>
                <a:effectLst/>
                <a:latin typeface="+mn-lt"/>
                <a:ea typeface="+mn-ea"/>
                <a:cs typeface="+mn-cs"/>
              </a:rPr>
              <a:t>Vitis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vinifera</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but can be occasionally found on other plants as </a:t>
            </a:r>
            <a:r>
              <a:rPr lang="en-GB" sz="1200" i="1" kern="1200" dirty="0" smtClean="0">
                <a:solidFill>
                  <a:schemeClr val="tx1"/>
                </a:solidFill>
                <a:effectLst/>
                <a:latin typeface="+mn-lt"/>
                <a:ea typeface="+mn-ea"/>
                <a:cs typeface="+mn-cs"/>
              </a:rPr>
              <a:t>Salix </a:t>
            </a:r>
            <a:r>
              <a:rPr lang="en-GB" sz="1200" i="1" kern="1200" dirty="0" err="1" smtClean="0">
                <a:solidFill>
                  <a:schemeClr val="tx1"/>
                </a:solidFill>
                <a:effectLst/>
                <a:latin typeface="+mn-lt"/>
                <a:ea typeface="+mn-ea"/>
                <a:cs typeface="+mn-cs"/>
              </a:rPr>
              <a:t>viminalis</a:t>
            </a:r>
            <a:r>
              <a:rPr lang="en-GB" sz="1200" kern="1200" dirty="0" smtClean="0">
                <a:solidFill>
                  <a:schemeClr val="tx1"/>
                </a:solidFill>
                <a:effectLst/>
                <a:latin typeface="+mn-lt"/>
                <a:ea typeface="+mn-ea"/>
                <a:cs typeface="+mn-cs"/>
              </a:rPr>
              <a:t> and </a:t>
            </a:r>
            <a:r>
              <a:rPr lang="en-GB" sz="1200" i="1" kern="1200" dirty="0" err="1" smtClean="0">
                <a:solidFill>
                  <a:schemeClr val="tx1"/>
                </a:solidFill>
                <a:effectLst/>
                <a:latin typeface="+mn-lt"/>
                <a:ea typeface="+mn-ea"/>
                <a:cs typeface="+mn-cs"/>
              </a:rPr>
              <a:t>Prunus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persica</a:t>
            </a:r>
            <a:r>
              <a:rPr lang="en-GB" sz="1200" kern="1200" dirty="0" smtClean="0">
                <a:solidFill>
                  <a:schemeClr val="tx1"/>
                </a:solidFill>
                <a:effectLst/>
                <a:latin typeface="+mn-lt"/>
                <a:ea typeface="+mn-ea"/>
                <a:cs typeface="+mn-cs"/>
              </a:rPr>
              <a:t>. The insect accomplish its entire life cycle on grapevine but can occasionally feed on other plants.</a:t>
            </a:r>
            <a:r>
              <a:rPr lang="en-GB" sz="1200" i="1" kern="1200" dirty="0" smtClean="0">
                <a:solidFill>
                  <a:schemeClr val="tx1"/>
                </a:solidFill>
                <a:effectLst/>
                <a:latin typeface="+mn-lt"/>
                <a:ea typeface="+mn-ea"/>
                <a:cs typeface="+mn-cs"/>
              </a:rPr>
              <a:t> 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could have varietal preferences: in </a:t>
            </a:r>
            <a:r>
              <a:rPr lang="en-GB" sz="1200" kern="1200" dirty="0" err="1" smtClean="0">
                <a:solidFill>
                  <a:schemeClr val="tx1"/>
                </a:solidFill>
                <a:effectLst/>
                <a:latin typeface="+mn-lt"/>
                <a:ea typeface="+mn-ea"/>
                <a:cs typeface="+mn-cs"/>
              </a:rPr>
              <a:t>multivarietal</a:t>
            </a:r>
            <a:r>
              <a:rPr lang="en-GB" sz="1200" kern="1200" dirty="0" smtClean="0">
                <a:solidFill>
                  <a:schemeClr val="tx1"/>
                </a:solidFill>
                <a:effectLst/>
                <a:latin typeface="+mn-lt"/>
                <a:ea typeface="+mn-ea"/>
                <a:cs typeface="+mn-cs"/>
              </a:rPr>
              <a:t> vineyard different population level were observed on each variety.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associated to grapevine but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can be found in other species as </a:t>
            </a:r>
            <a:r>
              <a:rPr lang="en-GB" sz="1200" kern="1200" dirty="0" err="1" smtClean="0">
                <a:solidFill>
                  <a:schemeClr val="tx1"/>
                </a:solidFill>
                <a:effectLst/>
                <a:latin typeface="+mn-lt"/>
                <a:ea typeface="+mn-ea"/>
                <a:cs typeface="+mn-cs"/>
              </a:rPr>
              <a:t>Alnus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glutinosa</a:t>
            </a:r>
            <a:r>
              <a:rPr lang="en-GB" sz="1200" kern="1200" dirty="0" smtClean="0">
                <a:solidFill>
                  <a:schemeClr val="tx1"/>
                </a:solidFill>
                <a:effectLst/>
                <a:latin typeface="+mn-lt"/>
                <a:ea typeface="+mn-ea"/>
                <a:cs typeface="+mn-cs"/>
              </a:rPr>
              <a:t>, Clematis </a:t>
            </a:r>
            <a:r>
              <a:rPr lang="en-GB" sz="1200" kern="1200" dirty="0" err="1" smtClean="0">
                <a:solidFill>
                  <a:schemeClr val="tx1"/>
                </a:solidFill>
                <a:effectLst/>
                <a:latin typeface="+mn-lt"/>
                <a:ea typeface="+mn-ea"/>
                <a:cs typeface="+mn-cs"/>
              </a:rPr>
              <a:t>vitalba</a:t>
            </a:r>
            <a:r>
              <a:rPr lang="en-GB" sz="1200" kern="1200" dirty="0" smtClean="0">
                <a:solidFill>
                  <a:schemeClr val="tx1"/>
                </a:solidFill>
                <a:effectLst/>
                <a:latin typeface="+mn-lt"/>
                <a:ea typeface="+mn-ea"/>
                <a:cs typeface="+mn-cs"/>
              </a:rPr>
              <a:t>, Ailanthus </a:t>
            </a:r>
            <a:r>
              <a:rPr lang="en-GB" sz="1200" kern="1200" dirty="0" err="1" smtClean="0">
                <a:solidFill>
                  <a:schemeClr val="tx1"/>
                </a:solidFill>
                <a:effectLst/>
                <a:latin typeface="+mn-lt"/>
                <a:ea typeface="+mn-ea"/>
                <a:cs typeface="+mn-cs"/>
              </a:rPr>
              <a:t>altissima</a:t>
            </a:r>
            <a:r>
              <a:rPr lang="en-GB" sz="1200" kern="1200" dirty="0" smtClean="0">
                <a:solidFill>
                  <a:schemeClr val="tx1"/>
                </a:solidFill>
                <a:effectLst/>
                <a:latin typeface="+mn-lt"/>
                <a:ea typeface="+mn-ea"/>
                <a:cs typeface="+mn-cs"/>
              </a:rPr>
              <a:t>...  Other vector species, as the </a:t>
            </a:r>
            <a:r>
              <a:rPr lang="en-GB" sz="1200" kern="1200" dirty="0" err="1" smtClean="0">
                <a:solidFill>
                  <a:schemeClr val="tx1"/>
                </a:solidFill>
                <a:effectLst/>
                <a:latin typeface="+mn-lt"/>
                <a:ea typeface="+mn-ea"/>
                <a:cs typeface="+mn-cs"/>
              </a:rPr>
              <a:t>planthopper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Dictyophara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europaea</a:t>
            </a:r>
            <a:r>
              <a:rPr lang="en-GB" sz="1200" kern="1200" dirty="0" smtClean="0">
                <a:solidFill>
                  <a:schemeClr val="tx1"/>
                </a:solidFill>
                <a:effectLst/>
                <a:latin typeface="+mn-lt"/>
                <a:ea typeface="+mn-ea"/>
                <a:cs typeface="+mn-cs"/>
              </a:rPr>
              <a:t> and the leafhopper </a:t>
            </a:r>
            <a:r>
              <a:rPr lang="en-GB" sz="1200" kern="1200" dirty="0" err="1" smtClean="0">
                <a:solidFill>
                  <a:schemeClr val="tx1"/>
                </a:solidFill>
                <a:effectLst/>
                <a:latin typeface="+mn-lt"/>
                <a:ea typeface="+mn-ea"/>
                <a:cs typeface="+mn-cs"/>
              </a:rPr>
              <a:t>Oncopsis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alni</a:t>
            </a:r>
            <a:r>
              <a:rPr lang="en-GB" sz="1200" kern="1200" dirty="0" smtClean="0">
                <a:solidFill>
                  <a:schemeClr val="tx1"/>
                </a:solidFill>
                <a:effectLst/>
                <a:latin typeface="+mn-lt"/>
                <a:ea typeface="+mn-ea"/>
                <a:cs typeface="+mn-cs"/>
              </a:rPr>
              <a:t>, can transmit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from these species to grapevine. But this phenomenon seems very occasional, then transmission probability is low as these vectors are very rare feeders on grapevine unlike S. </a:t>
            </a:r>
            <a:r>
              <a:rPr lang="en-GB" sz="1200" kern="1200" dirty="0" err="1" smtClean="0">
                <a:solidFill>
                  <a:schemeClr val="tx1"/>
                </a:solidFill>
                <a:effectLst/>
                <a:latin typeface="+mn-lt"/>
                <a:ea typeface="+mn-ea"/>
                <a:cs typeface="+mn-cs"/>
              </a:rPr>
              <a:t>titanus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a vine plant is infected,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colonizes all the parts of the plant via the phloem and constitutes therefore a source of infection. By feeding on grapevine and moving from grapevine to grapevine,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spread the disease. Therefore, the infection rate in year N is strongly correlated to vector populations in year N-1. Without insecticide treatment,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populations in vineyard can reach a magnitude range of thousands of individuals per hectare leading to a fast spread of the disease, with an increasing number of infected vines up to 10-fold every year!</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11</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Insecticides treatments targeting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are essential to decrease vector populations and then decrease the speed and/or risk of FD outbreak. To be efficient and because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 very powerful and efficient insect to spread FD in the vineyard, insecticides treatments must be applied at the right moment.</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good timing and number of insecticides treatments is defined by national decree as a result of quarantine status of FD.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date of first mandatory treatment is usually determined by special organisation.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To determine this date, emerging cages can be used and at least a monitoring of first </a:t>
            </a:r>
            <a:r>
              <a:rPr lang="en-GB" sz="1200" kern="1200" dirty="0" err="1" smtClean="0">
                <a:solidFill>
                  <a:schemeClr val="tx1"/>
                </a:solidFill>
                <a:effectLst/>
                <a:latin typeface="+mn-lt"/>
                <a:ea typeface="+mn-ea"/>
                <a:cs typeface="+mn-cs"/>
              </a:rPr>
              <a:t>nymphal</a:t>
            </a:r>
            <a:r>
              <a:rPr lang="en-GB" sz="1200" kern="1200" dirty="0" smtClean="0">
                <a:solidFill>
                  <a:schemeClr val="tx1"/>
                </a:solidFill>
                <a:effectLst/>
                <a:latin typeface="+mn-lt"/>
                <a:ea typeface="+mn-ea"/>
                <a:cs typeface="+mn-cs"/>
              </a:rPr>
              <a:t> stage is done on control plots. Emerging cages contain 2 years old wood from an infected plot the year before and a sticky trap. When eggs present under bark hatch, nymphs are stuck on the sticky trap. The date of observation of first eggs is registered and then confirmed few days later in the field. </a:t>
            </a:r>
          </a:p>
          <a:p>
            <a:r>
              <a:rPr lang="en-GB" sz="1200" kern="1200" dirty="0" smtClean="0">
                <a:solidFill>
                  <a:schemeClr val="tx1"/>
                </a:solidFill>
                <a:effectLst/>
                <a:latin typeface="+mn-lt"/>
                <a:ea typeface="+mn-ea"/>
                <a:cs typeface="+mn-cs"/>
              </a:rPr>
              <a:t>The first insecticide treatment is positioned one month after the first hatching. </a:t>
            </a:r>
          </a:p>
          <a:p>
            <a:r>
              <a:rPr lang="en-GB" sz="1200" kern="1200" dirty="0" smtClean="0">
                <a:solidFill>
                  <a:schemeClr val="tx1"/>
                </a:solidFill>
                <a:effectLst/>
                <a:latin typeface="+mn-lt"/>
                <a:ea typeface="+mn-ea"/>
                <a:cs typeface="+mn-cs"/>
              </a:rPr>
              <a:t>The second treatment can be positioned either at the end of </a:t>
            </a:r>
            <a:r>
              <a:rPr lang="en-GB" sz="1200" kern="1200" dirty="0" err="1" smtClean="0">
                <a:solidFill>
                  <a:schemeClr val="tx1"/>
                </a:solidFill>
                <a:effectLst/>
                <a:latin typeface="+mn-lt"/>
                <a:ea typeface="+mn-ea"/>
                <a:cs typeface="+mn-cs"/>
              </a:rPr>
              <a:t>remanence</a:t>
            </a:r>
            <a:r>
              <a:rPr lang="en-GB" sz="1200" kern="1200" dirty="0" smtClean="0">
                <a:solidFill>
                  <a:schemeClr val="tx1"/>
                </a:solidFill>
                <a:effectLst/>
                <a:latin typeface="+mn-lt"/>
                <a:ea typeface="+mn-ea"/>
                <a:cs typeface="+mn-cs"/>
              </a:rPr>
              <a:t> of the first treatment (1 week in organic production and until 3 weeks in conventional production) with the objective to cover end of hatching in the area where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 is high or on adults in areas where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 is low</a:t>
            </a:r>
            <a:r>
              <a:rPr lang="fr-FR"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According to the regions and even to the area within a same region a third treatment can be applied or not. This is determined by decree according to FD history of the area. Furthermore, a monitoring on adults could help to determine if a third treatment should be applied. A high frequency of vector adults mean that contamination risk is high and an additional treatment should/must be applied.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12</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organic viticulture, prevention is crucial,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presence in the plot needs to be monitored and with much precision, especially when the plot is close to an area where the presence of FD has been confirmed. In addition, insecticides treatments against FD vector are performed in some European countries. They are based on natural pyrethrum and </a:t>
            </a:r>
            <a:r>
              <a:rPr lang="en-GB" sz="1200" kern="1200" dirty="0" err="1" smtClean="0">
                <a:solidFill>
                  <a:schemeClr val="tx1"/>
                </a:solidFill>
                <a:effectLst/>
                <a:latin typeface="+mn-lt"/>
                <a:ea typeface="+mn-ea"/>
                <a:cs typeface="+mn-cs"/>
              </a:rPr>
              <a:t>Azadirachtin</a:t>
            </a:r>
            <a:r>
              <a:rPr lang="en-GB" sz="1200" kern="1200" dirty="0" smtClean="0">
                <a:solidFill>
                  <a:schemeClr val="tx1"/>
                </a:solidFill>
                <a:effectLst/>
                <a:latin typeface="+mn-lt"/>
                <a:ea typeface="+mn-ea"/>
                <a:cs typeface="+mn-cs"/>
              </a:rPr>
              <a:t> (EC Reg. 889/08).</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active ingredients are delicate and should be applied with high precision and respecting certain specific requirements, otherwise their efficacy (especially pyrethrum) is limited. In addition to insecticide treatments that have to be regularly renewed, scheduled observations of the vineyard are essential to prevent FD spreading. Any symptomatic grapevine must to be uprooted immediately in order to contain the disease.</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The effect of pyrethrum: </a:t>
            </a:r>
            <a:r>
              <a:rPr lang="en-GB" sz="1200" kern="1200" dirty="0" smtClean="0">
                <a:solidFill>
                  <a:schemeClr val="tx1"/>
                </a:solidFill>
                <a:effectLst/>
                <a:latin typeface="+mn-lt"/>
                <a:ea typeface="+mn-ea"/>
                <a:cs typeface="+mn-cs"/>
              </a:rPr>
              <a:t>Natural pyrethrum is a delicate molecule, sensitive to high temperatures and UV radiations. Half-life time is estimated to 10-12 minutes for a pyrethrum solution directly exposed to sun. Product has a “shock action” by contact and acts on insect nerve conduction. Application of natural pyrethrum can be performed in association with copper or sulphur application. Natural pyrethrum is effective on L1 to L3 stages of </a:t>
            </a:r>
            <a:r>
              <a:rPr lang="en-GB" sz="1200" i="1" kern="1200" dirty="0" err="1" smtClean="0">
                <a:solidFill>
                  <a:schemeClr val="tx1"/>
                </a:solidFill>
                <a:effectLst/>
                <a:latin typeface="+mn-lt"/>
                <a:ea typeface="+mn-ea"/>
                <a:cs typeface="+mn-cs"/>
              </a:rPr>
              <a:t>S.titanus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Unfortunately, efficiency of pyrethrum treatment is variable and serious monitoring of vector populations and several successive observations of the plot are required, before and after treatment with pyrethrum-based chemical specialities.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13</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Wild vines and other species represent a reservoir for </a:t>
            </a:r>
            <a:r>
              <a:rPr lang="en-GB" sz="1200" kern="1200" dirty="0" err="1" smtClean="0">
                <a:solidFill>
                  <a:schemeClr val="tx1"/>
                </a:solidFill>
                <a:effectLst/>
                <a:latin typeface="+mn-lt"/>
                <a:ea typeface="+mn-ea"/>
                <a:cs typeface="+mn-cs"/>
              </a:rPr>
              <a:t>Scaphoideus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and for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has been reported on wild species as </a:t>
            </a:r>
            <a:r>
              <a:rPr lang="en-GB" sz="1200" i="1" kern="1200" dirty="0" smtClean="0">
                <a:solidFill>
                  <a:schemeClr val="tx1"/>
                </a:solidFill>
                <a:effectLst/>
                <a:latin typeface="+mn-lt"/>
                <a:ea typeface="+mn-ea"/>
                <a:cs typeface="+mn-cs"/>
              </a:rPr>
              <a:t>Clematis</a:t>
            </a:r>
            <a:r>
              <a:rPr lang="en-GB" sz="1200" kern="1200" dirty="0" smtClean="0">
                <a:solidFill>
                  <a:schemeClr val="tx1"/>
                </a:solidFill>
                <a:effectLst/>
                <a:latin typeface="+mn-lt"/>
                <a:ea typeface="+mn-ea"/>
                <a:cs typeface="+mn-cs"/>
              </a:rPr>
              <a:t> and </a:t>
            </a:r>
            <a:r>
              <a:rPr lang="en-GB" sz="1200" i="1" kern="1200" dirty="0" err="1" smtClean="0">
                <a:solidFill>
                  <a:schemeClr val="tx1"/>
                </a:solidFill>
                <a:effectLst/>
                <a:latin typeface="+mn-lt"/>
                <a:ea typeface="+mn-ea"/>
                <a:cs typeface="+mn-cs"/>
              </a:rPr>
              <a:t>Alnus</a:t>
            </a:r>
            <a:r>
              <a:rPr lang="en-GB" sz="1200" kern="1200" dirty="0" smtClean="0">
                <a:solidFill>
                  <a:schemeClr val="tx1"/>
                </a:solidFill>
                <a:effectLst/>
                <a:latin typeface="+mn-lt"/>
                <a:ea typeface="+mn-ea"/>
                <a:cs typeface="+mn-cs"/>
              </a:rPr>
              <a:t> and may be transmitted occasionally to grapevine.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so-called “wild compartment” thus presents a known risk of epidemic emergences. However, he could also supply services at the vineyard: reservoir of biodiversity, natural regulation of some pests by auxiliaries. Thus, it’s important to consider and estimate the relationships between epidemic risk and services of natural regulation which offer these semi-natural areas. So, beyond the perimeter of the vineyard itself, the extension of the monitoring and disease control in these wild compartments is not easy.</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14</a:t>
            </a:fld>
            <a:endParaRPr lang="fr-FR"/>
          </a:p>
        </p:txBody>
      </p:sp>
    </p:spTree>
    <p:extLst>
      <p:ext uri="{BB962C8B-B14F-4D97-AF65-F5344CB8AC3E}">
        <p14:creationId xmlns:p14="http://schemas.microsoft.com/office/powerpoint/2010/main" val="395885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hard to detect and to recognize, because nymphs are small and mobiles.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Furthermore, the leafhopper can be confused with other leafhoppers or insects living on grapevine.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Early stages of </a:t>
            </a: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are first white colour to translucent, and then stain with ageing. Nymphs are identifiable thanks to two symmetrical black points in dorsolateral position near abdomen posterior end.  Nymphs, when disturbed, show a typical behaviour:  they tend to jump away. This behaviour can be used to discriminate </a:t>
            </a: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from  other leafhopper juvenile forms that should be present at the same time on the grapevine leaves, such as </a:t>
            </a:r>
            <a:r>
              <a:rPr lang="en-GB" sz="1200" i="1" kern="1200" dirty="0" err="1" smtClean="0">
                <a:solidFill>
                  <a:schemeClr val="tx1"/>
                </a:solidFill>
                <a:effectLst/>
                <a:latin typeface="+mn-lt"/>
                <a:ea typeface="+mn-ea"/>
                <a:cs typeface="+mn-cs"/>
              </a:rPr>
              <a:t>Empoasca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(when disturbed moves laterally on the leaf surface) and </a:t>
            </a:r>
            <a:r>
              <a:rPr lang="en-GB" sz="1200" i="1" kern="1200" dirty="0" err="1" smtClean="0">
                <a:solidFill>
                  <a:schemeClr val="tx1"/>
                </a:solidFill>
                <a:effectLst/>
                <a:latin typeface="+mn-lt"/>
                <a:ea typeface="+mn-ea"/>
                <a:cs typeface="+mn-cs"/>
              </a:rPr>
              <a:t>Zygina</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rhamni</a:t>
            </a:r>
            <a:r>
              <a:rPr lang="en-GB" sz="1200" kern="1200" dirty="0" smtClean="0">
                <a:solidFill>
                  <a:schemeClr val="tx1"/>
                </a:solidFill>
                <a:effectLst/>
                <a:latin typeface="+mn-lt"/>
                <a:ea typeface="+mn-ea"/>
                <a:cs typeface="+mn-cs"/>
              </a:rPr>
              <a:t> (when disturbed show to move along a straight line on the leaf surface).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adult size range from 4,8 to 5,8 mm, has brown colour and stripes on the head.</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15</a:t>
            </a:fld>
            <a:endParaRPr lang="fr-FR"/>
          </a:p>
        </p:txBody>
      </p:sp>
    </p:spTree>
    <p:extLst>
      <p:ext uri="{BB962C8B-B14F-4D97-AF65-F5344CB8AC3E}">
        <p14:creationId xmlns:p14="http://schemas.microsoft.com/office/powerpoint/2010/main" val="29411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Monitoring the vector is helpful to detect any new presence of</a:t>
            </a:r>
            <a:r>
              <a:rPr lang="en-GB" sz="1200" i="1" kern="1200" dirty="0" smtClean="0">
                <a:solidFill>
                  <a:schemeClr val="tx1"/>
                </a:solidFill>
                <a:effectLst/>
                <a:latin typeface="+mn-lt"/>
                <a:ea typeface="+mn-ea"/>
                <a:cs typeface="+mn-cs"/>
              </a:rPr>
              <a:t> 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Monitoring can start on </a:t>
            </a:r>
            <a:r>
              <a:rPr lang="en-GB" sz="1200"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nymphs but requires trained technicians. To be precise enough, visual control should be performed on 100 to 200 leaves underside and on grapevine basal shoots and leaves avoiding moving excessively the vegetation because the leafhopper jump away. Finding </a:t>
            </a:r>
            <a:r>
              <a:rPr lang="en-GB" sz="1200" kern="1200" dirty="0" err="1" smtClean="0">
                <a:solidFill>
                  <a:schemeClr val="tx1"/>
                </a:solidFill>
                <a:effectLst/>
                <a:latin typeface="+mn-lt"/>
                <a:ea typeface="+mn-ea"/>
                <a:cs typeface="+mn-cs"/>
              </a:rPr>
              <a:t>Scaphoideus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does not mean that there is FD in the area but mean that there is a risk for future FD outbreak. The plot needs to be monitored during the season and insecticides treatments can be applied as preventive measure to prevent infection.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Monitoring of </a:t>
            </a:r>
            <a:r>
              <a:rPr lang="en-GB" sz="1200"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can be done more easily on adults by positioning sticky traps in the vineyard, inside plots and close to areas with wild vines.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Monitoring FD vector can help to prevent FD infection and in a case of infection to take necessary measure rapidly. In vine areas close to winegrowing regions with confirmed presence of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disease, monitoring vectors is highly significant.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16</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Practices described below were observed on field and are not the object of any scientific evaluation, no scientific results are available on the efficiency of these practices. They are the proof of pending alternative solutions to insecticides treatments from producers themselves and are not scientifically evaluated.</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Alternative methods to chemical management of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vector are tested, mostly to be used in organic production and mainly to decrease pesticides use and protect the environment.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Orange oil application</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alternative to chemical control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the use of orange essential oil. This product is used by some winegrowers in Europe to control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populations </a:t>
            </a:r>
            <a:r>
              <a:rPr lang="en-GB" sz="1200" b="1" kern="1200" dirty="0" smtClean="0">
                <a:solidFill>
                  <a:schemeClr val="tx1"/>
                </a:solidFill>
                <a:effectLst/>
                <a:latin typeface="+mn-lt"/>
                <a:ea typeface="+mn-ea"/>
                <a:cs typeface="+mn-cs"/>
              </a:rPr>
              <a:t>but complementary</a:t>
            </a:r>
            <a:r>
              <a:rPr lang="en-GB" sz="1200" kern="1200" dirty="0" smtClean="0">
                <a:solidFill>
                  <a:schemeClr val="tx1"/>
                </a:solidFill>
                <a:effectLst/>
                <a:latin typeface="+mn-lt"/>
                <a:ea typeface="+mn-ea"/>
                <a:cs typeface="+mn-cs"/>
              </a:rPr>
              <a:t> to chemical treatment as essential oil is </a:t>
            </a:r>
            <a:r>
              <a:rPr lang="en-GB" sz="1200" b="1" kern="1200" dirty="0" smtClean="0">
                <a:solidFill>
                  <a:schemeClr val="tx1"/>
                </a:solidFill>
                <a:effectLst/>
                <a:latin typeface="+mn-lt"/>
                <a:ea typeface="+mn-ea"/>
                <a:cs typeface="+mn-cs"/>
              </a:rPr>
              <a:t>not registered as an insecticide</a:t>
            </a:r>
            <a:r>
              <a:rPr lang="en-GB" sz="1200" kern="1200" dirty="0" smtClean="0">
                <a:solidFill>
                  <a:schemeClr val="tx1"/>
                </a:solidFill>
                <a:effectLst/>
                <a:latin typeface="+mn-lt"/>
                <a:ea typeface="+mn-ea"/>
                <a:cs typeface="+mn-cs"/>
              </a:rPr>
              <a:t>. The active ingredient of orange oil is a </a:t>
            </a:r>
            <a:r>
              <a:rPr lang="en-GB" sz="1200" kern="1200" dirty="0" err="1" smtClean="0">
                <a:solidFill>
                  <a:schemeClr val="tx1"/>
                </a:solidFill>
                <a:effectLst/>
                <a:latin typeface="+mn-lt"/>
                <a:ea typeface="+mn-ea"/>
                <a:cs typeface="+mn-cs"/>
              </a:rPr>
              <a:t>terpene</a:t>
            </a:r>
            <a:r>
              <a:rPr lang="en-GB" sz="1200" kern="1200" dirty="0" smtClean="0">
                <a:solidFill>
                  <a:schemeClr val="tx1"/>
                </a:solidFill>
                <a:effectLst/>
                <a:latin typeface="+mn-lt"/>
                <a:ea typeface="+mn-ea"/>
                <a:cs typeface="+mn-cs"/>
              </a:rPr>
              <a:t>, D-limonene and identified as a natural insecticide. The D-limonene as the properties to desiccate nymphs and can be effective on the young stages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Effectiveness of this product still need to be demonstrated. Negative side-effects on other vine pests have been reported.</a:t>
            </a:r>
          </a:p>
          <a:p>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Kaolin application</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kaolin spraying has repellent function towards the leafhoppers; but some studies also prove mortality of nymphs. It is mainly used in organic farming, where the only insecticide admitted and slightly effective is the pyrethrum. It is not an alternative but a possible integration. Kaolin is more effective on early instars than towards adults. Given the high cost of the product and it’s proven, even if partial, effectiveness, the optimization of timing and doses has to be further studied.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17</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Monitoring vineyard is one of the </a:t>
            </a:r>
            <a:r>
              <a:rPr lang="en-GB" sz="1200" b="1" kern="1200" dirty="0" smtClean="0">
                <a:solidFill>
                  <a:schemeClr val="tx1"/>
                </a:solidFill>
                <a:effectLst/>
                <a:latin typeface="+mn-lt"/>
                <a:ea typeface="+mn-ea"/>
                <a:cs typeface="+mn-cs"/>
              </a:rPr>
              <a:t>main key element</a:t>
            </a:r>
            <a:r>
              <a:rPr lang="en-GB" sz="1200" kern="1200" dirty="0" smtClean="0">
                <a:solidFill>
                  <a:schemeClr val="tx1"/>
                </a:solidFill>
                <a:effectLst/>
                <a:latin typeface="+mn-lt"/>
                <a:ea typeface="+mn-ea"/>
                <a:cs typeface="+mn-cs"/>
              </a:rPr>
              <a:t> of FD management and must be done both at the </a:t>
            </a:r>
            <a:r>
              <a:rPr lang="en-GB" sz="1200" b="1" kern="1200" dirty="0" smtClean="0">
                <a:solidFill>
                  <a:schemeClr val="tx1"/>
                </a:solidFill>
                <a:effectLst/>
                <a:latin typeface="+mn-lt"/>
                <a:ea typeface="+mn-ea"/>
                <a:cs typeface="+mn-cs"/>
              </a:rPr>
              <a:t>scale of a regional vineyard and at individual vineyard scale</a:t>
            </a:r>
            <a:r>
              <a:rPr lang="en-GB" sz="1200" kern="1200" dirty="0" smtClean="0">
                <a:solidFill>
                  <a:schemeClr val="tx1"/>
                </a:solidFill>
                <a:effectLst/>
                <a:latin typeface="+mn-lt"/>
                <a:ea typeface="+mn-ea"/>
                <a:cs typeface="+mn-cs"/>
              </a:rPr>
              <a:t>. In order to be effective, it is strongly recommended that monitoring is organized and controlled by a dedicated organism. Anyway, monitoring should also be done individually by each winegrower on his/her own vineyard with respect of monitoring protocols.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or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 symptoms are reported, laboratory analyses can be performed to confirm the FD diagnosis and to distinguish it from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Uprooting and destruction of infected grapevine is ever advised and mandatory in most regions by national decree. During period of leafhopper presence (from May to October) as soon as an infected vine is detected it must be officially reported, sampled for lab analysis, then uprooted and destroyed. The sooner the infected vine is removed, the better is it. In this way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can’t feed on the infected vine, won’t become infectious and won’t participate to disease’s propagation.</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Uprooting has to be done meticulously avoiding any growth of suckers or rootstock. Rootstocks are healthy carriers, they can host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without expressing any symptoms. Eradication of grapevine regrowth must be achieved in the vine-plot but also outside the plot.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bad case when a quick uprooting is really impossible during the growing season, it might be postponed after harvest, but the vine plant or the symptomatic parts of the canopy must be cut away as soon as possible and the vine plant must be clearly branded and labelled for later total eradication. The disease area enlarge from grapevine to grapevine around initial grapevine, this is the reason why no symptomatic grapevines should be left in the plot. The disease incidence increase very fast, the amount of diseased grapevine can be multiplied by 10 each year.</a:t>
            </a:r>
          </a:p>
          <a:p>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Leaving infected grapevines in the plot will increase considerably infection level in the coming years.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Each winegrowers should, at his/her vineyard scale, implement a regular monitoring of grapevines and detect early FD symptoms. A training on symptoms recognition is important for any winegrowers located inside an infected zone because his/her vineyard can be FD infected and, in this case, it’s essential to eradicate infected grapevines as soon as possible. In case of a new infection, local competent authorities must be informed and will inform about the mandatory measures that have to be taken. In case of doubt, it is possible to ask for a laboratory test of the suspicious grapevine.</a:t>
            </a:r>
          </a:p>
          <a:p>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To contain and eradicate FD disease in an area, both collective and individual management are essential</a:t>
            </a:r>
            <a:r>
              <a:rPr lang="en-GB" sz="1200" kern="1200" dirty="0" smtClean="0">
                <a:solidFill>
                  <a:schemeClr val="tx1"/>
                </a:solidFill>
                <a:effectLst/>
                <a:latin typeface="+mn-lt"/>
                <a:ea typeface="+mn-ea"/>
                <a:cs typeface="+mn-cs"/>
              </a:rPr>
              <a:t>, furthermore a good communication between winegrowers and collective group and dedicated organisms is indispensable for the management efficiency.</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18</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order to improve FD management, it was important to know differences of sensitivity for some cultivars, regarding quantity and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dissemination into plants. Researchers showed that there is a range of sensitivity to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between different vine cultivars and rootstocks. Some cultivars express more or less symptoms of FD as well as rootstocks that can express very light symptoms or no symptoms at all when they are infected by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For instance, Cabernet Sauvignon expresses straight FD symptoms so is very sensitive to FD. On the opposite, Merlot is little sensitive to FD and expresses less symptoms than Cabernet Sauvignon. Furthermore, at a plot scale, incidence of FD is smaller on Merlot than on CS. Inside the plant, symptom severity is lowest and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dissemination in the phloem vessels is limited in Merlot compared to Cabernet sauvignon. For rootstocks, study showed that even if some rootstocks do not express the symptoms they carry a high concentration of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Galetto</a:t>
            </a:r>
            <a:r>
              <a:rPr lang="en-GB" sz="1200" kern="1200" dirty="0" smtClean="0">
                <a:solidFill>
                  <a:schemeClr val="tx1"/>
                </a:solidFill>
                <a:effectLst/>
                <a:latin typeface="+mn-lt"/>
                <a:ea typeface="+mn-ea"/>
                <a:cs typeface="+mn-cs"/>
              </a:rPr>
              <a:t> et al, 2014). A great result of this later study is that the less cultivar expresses the symptoms, the less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disseminates and multiplies so the less the disease spreads. Some rootstocks are tolerant, they do not express the symptoms but carry high quantity of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and represent a risk of invisible disease spread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Research of resistance sources on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species and research of defence mechanisms of grapevine</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Following research results, a way to go deeper in the sensitivity of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cultivar is to identify non-attractive cultivars and rootstocks for insect or to identify cultivars with small multiplication rate of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Furthermore, works are still required on the characterization of mechanisms and genetic bases of resistance for vine varietal improvement and on the exploitation of defence mechanisms on grapevine stimulating natural defences (SDN) of the vine plant.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19</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disease, caused by a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which is a quarantined organisms indexed on the A2 EPPO list (n°2009/297CE directive) is one of the most damaging diseases in the European vineyard, with strong economic consequences in the major wine-producing countries. The main known vector of FD is a leafhopper strictly associated with grapevine, who transmits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FD induce severe impacts, including yield losses and vine plant dieback. Without control measures, the disease spreads rapidly, affecting up to the totality of vines in a few years. Despite mandatory control in Europe for this disease, it is still spreading and requires permanent monitoring to detect new infected areas.</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Molecular inhibitors</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Research is actually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on molecular inhibitors to avoid recognition between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and insect cells. The objective is to block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before it reaches the inner cells of the insects. When the insect feeds on an infected grapevine,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can be sucked and can infect the vector by passing through several tissue barriers. This phenomenon requires interactions between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proteins and insect cell-coat. Researchers intend to block this interaction by inhibiting the protein responsible for the transfer. No results are available at this day.</a:t>
            </a:r>
          </a:p>
          <a:p>
            <a:endParaRPr lang="fr-FR"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Air seeking</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Early identification of FD symptoms is primordial in FD management. This is why several private and public companies try to develop the use of aerial images taken by drones, aiming at easing the FD management. Researches are still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at this day, there are no efficient and recognized mean to distinguish FD symptoms from other diseases symptoms using drones.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20</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i="1" kern="1200" dirty="0" smtClean="0">
                <a:solidFill>
                  <a:schemeClr val="tx1"/>
                </a:solidFill>
                <a:effectLst/>
                <a:latin typeface="+mn-lt"/>
                <a:ea typeface="+mn-ea"/>
                <a:cs typeface="+mn-cs"/>
              </a:rPr>
              <a:t>Mating disruption</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innovative method would be to prevent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populations to grow from one year to another by disturbing its reproduction. The method consists in disturbing signals emitted by males to attract females thus inhibiting their reproduction. Adults communicate with vibrational signals, males have a “call and fly” behaviour and emit a courtship song and females emits signals in responses to males A mechanism broadcasts vibrational signals through a supporting wire and the playback of disruptive vibrational signals reduces the level of male calling and interrupts an established male-female duet. This consequently results in a significantly reduced number of copulations, thus decreasing the population level from one year to another. This method could then be useful to ease long-term management in case of locally high-level populations.</a:t>
            </a:r>
          </a:p>
          <a:p>
            <a:endParaRPr lang="fr-FR"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Biological control</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Biological control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population with </a:t>
            </a:r>
            <a:r>
              <a:rPr lang="en-GB" sz="1200" kern="1200" dirty="0" err="1" smtClean="0">
                <a:solidFill>
                  <a:schemeClr val="tx1"/>
                </a:solidFill>
                <a:effectLst/>
                <a:latin typeface="+mn-lt"/>
                <a:ea typeface="+mn-ea"/>
                <a:cs typeface="+mn-cs"/>
              </a:rPr>
              <a:t>parasitoids</a:t>
            </a:r>
            <a:r>
              <a:rPr lang="en-GB" sz="1200" kern="1200" dirty="0" smtClean="0">
                <a:solidFill>
                  <a:schemeClr val="tx1"/>
                </a:solidFill>
                <a:effectLst/>
                <a:latin typeface="+mn-lt"/>
                <a:ea typeface="+mn-ea"/>
                <a:cs typeface="+mn-cs"/>
              </a:rPr>
              <a:t> has been experimented, with some </a:t>
            </a:r>
            <a:r>
              <a:rPr lang="en-GB" sz="1200" i="1" kern="1200" dirty="0" smtClean="0">
                <a:solidFill>
                  <a:schemeClr val="tx1"/>
                </a:solidFill>
                <a:effectLst/>
                <a:latin typeface="+mn-lt"/>
                <a:ea typeface="+mn-ea"/>
                <a:cs typeface="+mn-cs"/>
              </a:rPr>
              <a:t>Pipunculidae, Anteoninae </a:t>
            </a:r>
            <a:r>
              <a:rPr lang="en-GB" sz="1200" kern="1200" dirty="0" smtClean="0">
                <a:solidFill>
                  <a:schemeClr val="tx1"/>
                </a:solidFill>
                <a:effectLst/>
                <a:latin typeface="+mn-lt"/>
                <a:ea typeface="+mn-ea"/>
                <a:cs typeface="+mn-cs"/>
              </a:rPr>
              <a:t>and </a:t>
            </a:r>
            <a:r>
              <a:rPr lang="en-GB" sz="1200" i="1" kern="1200" dirty="0" smtClean="0">
                <a:solidFill>
                  <a:schemeClr val="tx1"/>
                </a:solidFill>
                <a:effectLst/>
                <a:latin typeface="+mn-lt"/>
                <a:ea typeface="+mn-ea"/>
                <a:cs typeface="+mn-cs"/>
              </a:rPr>
              <a:t>Gonatopodinae</a:t>
            </a:r>
            <a:r>
              <a:rPr lang="en-GB" sz="1200" kern="1200" dirty="0" smtClean="0">
                <a:solidFill>
                  <a:schemeClr val="tx1"/>
                </a:solidFill>
                <a:effectLst/>
                <a:latin typeface="+mn-lt"/>
                <a:ea typeface="+mn-ea"/>
                <a:cs typeface="+mn-cs"/>
              </a:rPr>
              <a:t> species but a practical control at a large vineyard scale does not seem possible, even if some of those species are individually able to parasitize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Biological control is also studied through the use of bacteria disturbing either reproduction or vector’s capacity to transmit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All of these strategies are actually under evaluation and should only be considered as complementary to actual FD fight and cannot replace it.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21</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the other vine diseases, management of </a:t>
            </a:r>
            <a:r>
              <a:rPr lang="en-US" sz="1200" kern="1200" dirty="0" err="1" smtClean="0">
                <a:solidFill>
                  <a:schemeClr val="tx1"/>
                </a:solidFill>
                <a:effectLst/>
                <a:latin typeface="+mn-lt"/>
                <a:ea typeface="+mn-ea"/>
                <a:cs typeface="+mn-cs"/>
              </a:rPr>
              <a:t>Flavescence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Dorée</a:t>
            </a:r>
            <a:r>
              <a:rPr lang="en-US" sz="1200" kern="1200" dirty="0" smtClean="0">
                <a:solidFill>
                  <a:schemeClr val="tx1"/>
                </a:solidFill>
                <a:effectLst/>
                <a:latin typeface="+mn-lt"/>
                <a:ea typeface="+mn-ea"/>
                <a:cs typeface="+mn-cs"/>
              </a:rPr>
              <a:t> need to be included in a collective management for which each producer need to use the more efficient tools at his disposal in accordance with the </a:t>
            </a:r>
            <a:r>
              <a:rPr lang="en-US" sz="1200" kern="1200" dirty="0" err="1" smtClean="0">
                <a:solidFill>
                  <a:schemeClr val="tx1"/>
                </a:solidFill>
                <a:effectLst/>
                <a:latin typeface="+mn-lt"/>
                <a:ea typeface="+mn-ea"/>
                <a:cs typeface="+mn-cs"/>
              </a:rPr>
              <a:t>reglementation</a:t>
            </a:r>
            <a:r>
              <a:rPr lang="en-US" sz="1200" kern="1200" dirty="0" smtClean="0">
                <a:solidFill>
                  <a:schemeClr val="tx1"/>
                </a:solidFill>
                <a:effectLst/>
                <a:latin typeface="+mn-lt"/>
                <a:ea typeface="+mn-ea"/>
                <a:cs typeface="+mn-cs"/>
              </a:rPr>
              <a:t>. The Efficiency of FD management depends on the cohesion between actors. Without control measures, the disease spreads rapidly, affecting up to the totality of vines in a few years. A good management of FD go through a combination of methods working both on the vector, </a:t>
            </a:r>
            <a:r>
              <a:rPr lang="en-US" sz="1200" kern="1200" dirty="0" err="1" smtClean="0">
                <a:solidFill>
                  <a:schemeClr val="tx1"/>
                </a:solidFill>
                <a:effectLst/>
                <a:latin typeface="+mn-lt"/>
                <a:ea typeface="+mn-ea"/>
                <a:cs typeface="+mn-cs"/>
              </a:rPr>
              <a:t>Scaphoideus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titanus</a:t>
            </a:r>
            <a:r>
              <a:rPr lang="en-US" sz="1200" kern="1200" dirty="0" smtClean="0">
                <a:solidFill>
                  <a:schemeClr val="tx1"/>
                </a:solidFill>
                <a:effectLst/>
                <a:latin typeface="+mn-lt"/>
                <a:ea typeface="+mn-ea"/>
                <a:cs typeface="+mn-cs"/>
              </a:rPr>
              <a:t> and on the disease, once grapevines are contaminated by the </a:t>
            </a:r>
            <a:r>
              <a:rPr lang="en-US" sz="1200" kern="1200" dirty="0" err="1" smtClean="0">
                <a:solidFill>
                  <a:schemeClr val="tx1"/>
                </a:solidFill>
                <a:effectLst/>
                <a:latin typeface="+mn-lt"/>
                <a:ea typeface="+mn-ea"/>
                <a:cs typeface="+mn-cs"/>
              </a:rPr>
              <a:t>phytoplasma</a:t>
            </a:r>
            <a:r>
              <a:rPr lang="en-U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22</a:t>
            </a:fld>
            <a:endParaRPr lang="fr-FR"/>
          </a:p>
        </p:txBody>
      </p:sp>
    </p:spTree>
    <p:extLst>
      <p:ext uri="{BB962C8B-B14F-4D97-AF65-F5344CB8AC3E}">
        <p14:creationId xmlns:p14="http://schemas.microsoft.com/office/powerpoint/2010/main" val="64950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FD main known vector,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was introduced in Europe from North America in the 1950’s. Its introduction was attributed to vine plant introduction from North America. </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smtClean="0">
                <a:solidFill>
                  <a:schemeClr val="tx1"/>
                </a:solidFill>
                <a:effectLst/>
                <a:latin typeface="+mn-lt"/>
                <a:ea typeface="+mn-ea"/>
                <a:cs typeface="+mn-cs"/>
              </a:rPr>
              <a:t>S.titanus</a:t>
            </a:r>
            <a:r>
              <a:rPr lang="en-GB" sz="1200" kern="1200" dirty="0" smtClean="0">
                <a:solidFill>
                  <a:schemeClr val="tx1"/>
                </a:solidFill>
                <a:effectLst/>
                <a:latin typeface="+mn-lt"/>
                <a:ea typeface="+mn-ea"/>
                <a:cs typeface="+mn-cs"/>
              </a:rPr>
              <a:t> may have already been present in 1927, but at such small spatial scale and population level that is was not recorded in inventories. The invasion of European vineyards by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an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process, the insect extended from France to most European vineyards and is now widely present in winegrowing regions from West to East from Portugal to Serbia and from North of France to South of Italy. Distribution of </a:t>
            </a:r>
            <a:r>
              <a:rPr lang="en-GB" sz="1200" i="1" kern="1200" dirty="0" smtClean="0">
                <a:solidFill>
                  <a:schemeClr val="tx1"/>
                </a:solidFill>
                <a:effectLst/>
                <a:latin typeface="+mn-lt"/>
                <a:ea typeface="+mn-ea"/>
                <a:cs typeface="+mn-cs"/>
              </a:rPr>
              <a:t>S.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in Europe is wider than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insect is present in regions so far safe from FD (e.g. North of Spain or Alsace region in France). The first FD outbreak was detected in France in 1957, and then disease spreads rapidly to other European wine regions. Today the </a:t>
            </a:r>
            <a:r>
              <a:rPr lang="en-GB" sz="1200" kern="1200" dirty="0" err="1" smtClean="0">
                <a:solidFill>
                  <a:schemeClr val="tx1"/>
                </a:solidFill>
                <a:effectLst/>
                <a:latin typeface="+mn-lt"/>
                <a:ea typeface="+mn-ea"/>
                <a:cs typeface="+mn-cs"/>
              </a:rPr>
              <a:t>Flavescence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Dorée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present the main wine-producing countries in Europe, namely Austria, Croatia, France, Hungary, Italy, Portugal, Slovenia and Spain Switzerland and Serbia. In some of these countries, 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limited to some geographical areas. The spread of the disease in Europe is strongly linked to the spread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mainly based on the dispersion of introduced populations and linked to human activities. The spread of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might not be yet ended: populations of S. </a:t>
            </a:r>
            <a:r>
              <a:rPr lang="en-GB" sz="1200"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could become established in northern Europe or China because of favourable climatic conditions of those areas.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Grapevine infected with FD, develops symptoms that are not distinguishable from other grapevine </a:t>
            </a:r>
            <a:r>
              <a:rPr lang="en-GB" sz="1200" kern="1200" dirty="0" err="1" smtClean="0">
                <a:solidFill>
                  <a:schemeClr val="tx1"/>
                </a:solidFill>
                <a:effectLst/>
                <a:latin typeface="+mn-lt"/>
                <a:ea typeface="+mn-ea"/>
                <a:cs typeface="+mn-cs"/>
              </a:rPr>
              <a:t>phytoplasmas</a:t>
            </a:r>
            <a:r>
              <a:rPr lang="en-GB" sz="1200" kern="1200" dirty="0" smtClean="0">
                <a:solidFill>
                  <a:schemeClr val="tx1"/>
                </a:solidFill>
                <a:effectLst/>
                <a:latin typeface="+mn-lt"/>
                <a:ea typeface="+mn-ea"/>
                <a:cs typeface="+mn-cs"/>
              </a:rPr>
              <a:t> that belong into the group of grapevine yellows (GY). </a:t>
            </a:r>
          </a:p>
          <a:p>
            <a:r>
              <a:rPr lang="en-GB" sz="1200" kern="1200" dirty="0" smtClean="0">
                <a:solidFill>
                  <a:schemeClr val="tx1"/>
                </a:solidFill>
                <a:effectLst/>
                <a:latin typeface="+mn-lt"/>
                <a:ea typeface="+mn-ea"/>
                <a:cs typeface="+mn-cs"/>
              </a:rPr>
              <a:t>Once affected by FD, grapevine shows symptoms characteristics of grapevine yellows. Early vine stages: first visible symptom can be either a delay or lack of budburst, but such observations have always to be completed later by monitoring of typical FD symptoms in summer.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spring: symptoms of reduced growth of fruiting cane, leaf blade light curling and premature leaf fall can be observed but the more evident symptoms appear later. </a:t>
            </a:r>
          </a:p>
          <a:p>
            <a:r>
              <a:rPr lang="en-GB" sz="1200" kern="1200" dirty="0" smtClean="0">
                <a:solidFill>
                  <a:schemeClr val="tx1"/>
                </a:solidFill>
                <a:effectLst/>
                <a:latin typeface="+mn-lt"/>
                <a:ea typeface="+mn-ea"/>
                <a:cs typeface="+mn-cs"/>
              </a:rPr>
              <a:t>In </a:t>
            </a:r>
            <a:r>
              <a:rPr lang="en-GB" sz="1200" kern="1200" dirty="0" err="1" smtClean="0">
                <a:solidFill>
                  <a:schemeClr val="tx1"/>
                </a:solidFill>
                <a:effectLst/>
                <a:latin typeface="+mn-lt"/>
                <a:ea typeface="+mn-ea"/>
                <a:cs typeface="+mn-cs"/>
              </a:rPr>
              <a:t>september</a:t>
            </a:r>
            <a:r>
              <a:rPr lang="en-GB" sz="1200" kern="1200" dirty="0" smtClean="0">
                <a:solidFill>
                  <a:schemeClr val="tx1"/>
                </a:solidFill>
                <a:effectLst/>
                <a:latin typeface="+mn-lt"/>
                <a:ea typeface="+mn-ea"/>
                <a:cs typeface="+mn-cs"/>
              </a:rPr>
              <a:t>: On infected grapevine, a lack or absence of lignification in the new shoots can be observed, with leaves curling downwards, cracking when folded in hand, and becoming reddish for red cultivars or yellowish for white cultivars. Desiccation of inflorescences and berries is observed and a premature leaf fall due to limb detachment from petiole can also occur in summer. Inside the plant,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reduces photosynthetic activity and nutrient transport, decreasing grape quality or even causing total desiccation of bunches, involving significant yield losses (up to 100%).</a:t>
            </a: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5</a:t>
            </a:fld>
            <a:endParaRPr lang="fr-FR"/>
          </a:p>
        </p:txBody>
      </p:sp>
    </p:spTree>
    <p:extLst>
      <p:ext uri="{BB962C8B-B14F-4D97-AF65-F5344CB8AC3E}">
        <p14:creationId xmlns:p14="http://schemas.microsoft.com/office/powerpoint/2010/main" val="16384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FD symptoms can be confused with other symptoms, as deficiencies or physiological disorders.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smtClean="0">
                <a:solidFill>
                  <a:schemeClr val="tx1"/>
                </a:solidFill>
                <a:effectLst/>
                <a:latin typeface="+mn-lt"/>
                <a:ea typeface="+mn-ea"/>
                <a:cs typeface="+mn-cs"/>
              </a:rPr>
              <a:t>In any case of doubt</a:t>
            </a:r>
            <a:r>
              <a:rPr lang="en-GB" sz="1200" b="1" kern="1200" dirty="0" smtClean="0">
                <a:solidFill>
                  <a:schemeClr val="tx1"/>
                </a:solidFill>
                <a:effectLst/>
                <a:latin typeface="+mn-lt"/>
                <a:ea typeface="+mn-ea"/>
                <a:cs typeface="+mn-cs"/>
              </a:rPr>
              <a:t>, the presence of the three typical symptoms (leaf discoloration and curling, no lignification of the shoots and desiccation of bunches)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must be checked</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6</a:t>
            </a:fld>
            <a:endParaRPr lang="fr-FR"/>
          </a:p>
        </p:txBody>
      </p:sp>
    </p:spTree>
    <p:extLst>
      <p:ext uri="{BB962C8B-B14F-4D97-AF65-F5344CB8AC3E}">
        <p14:creationId xmlns:p14="http://schemas.microsoft.com/office/powerpoint/2010/main" val="158293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Symptoms can be more or less visible according to the cultivar, furthermore, rootstocks are asymptomatic (healthy carriers of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Then laboratory analysis can be performed if a doubt subsists for a FD case. As FD symptoms are similar to </a:t>
            </a:r>
            <a:r>
              <a:rPr lang="en-GB" sz="1200" kern="1200" dirty="0" err="1" smtClean="0">
                <a:solidFill>
                  <a:schemeClr val="tx1"/>
                </a:solidFill>
                <a:effectLst/>
                <a:latin typeface="+mn-lt"/>
                <a:ea typeface="+mn-ea"/>
                <a:cs typeface="+mn-cs"/>
              </a:rPr>
              <a:t>Stolbur</a:t>
            </a:r>
            <a:r>
              <a:rPr lang="en-GB" sz="1200" kern="1200" dirty="0" smtClean="0">
                <a:solidFill>
                  <a:schemeClr val="tx1"/>
                </a:solidFill>
                <a:effectLst/>
                <a:latin typeface="+mn-lt"/>
                <a:ea typeface="+mn-ea"/>
                <a:cs typeface="+mn-cs"/>
              </a:rPr>
              <a:t> symptoms, a PCR analysis can determine which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is responsible for the observed symptoms. PCR method allow to diagnose and identify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inside grapevine organs (leaf blade and petiole) by analysing DNA fragment</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7</a:t>
            </a:fld>
            <a:endParaRPr lang="fr-FR"/>
          </a:p>
        </p:txBody>
      </p:sp>
    </p:spTree>
    <p:extLst>
      <p:ext uri="{BB962C8B-B14F-4D97-AF65-F5344CB8AC3E}">
        <p14:creationId xmlns:p14="http://schemas.microsoft.com/office/powerpoint/2010/main" val="36143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causing FD show genetic diversity: several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strains can cause FD and are distributed throughout Europe. Till now, 3 genetics groups of FD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are identified in Europe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Host-plants can serve as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reservoirs, as </a:t>
            </a:r>
            <a:r>
              <a:rPr lang="en-GB" sz="1200" i="1" kern="1200" dirty="0" err="1" smtClean="0">
                <a:solidFill>
                  <a:schemeClr val="tx1"/>
                </a:solidFill>
                <a:effectLst/>
                <a:latin typeface="+mn-lt"/>
                <a:ea typeface="+mn-ea"/>
                <a:cs typeface="+mn-cs"/>
              </a:rPr>
              <a:t>Alnus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glutinosa</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Clematis </a:t>
            </a:r>
            <a:r>
              <a:rPr lang="en-GB" sz="1200" i="1" kern="1200" dirty="0" err="1" smtClean="0">
                <a:solidFill>
                  <a:schemeClr val="tx1"/>
                </a:solidFill>
                <a:effectLst/>
                <a:latin typeface="+mn-lt"/>
                <a:ea typeface="+mn-ea"/>
                <a:cs typeface="+mn-cs"/>
              </a:rPr>
              <a:t>vitalba</a:t>
            </a:r>
            <a:r>
              <a:rPr lang="en-GB" sz="1200" kern="1200" dirty="0" smtClean="0">
                <a:solidFill>
                  <a:schemeClr val="tx1"/>
                </a:solidFill>
                <a:effectLst/>
                <a:latin typeface="+mn-lt"/>
                <a:ea typeface="+mn-ea"/>
                <a:cs typeface="+mn-cs"/>
              </a:rPr>
              <a:t> and wild </a:t>
            </a:r>
            <a:r>
              <a:rPr lang="en-GB" sz="1200" i="1" kern="1200" dirty="0" err="1" smtClean="0">
                <a:solidFill>
                  <a:schemeClr val="tx1"/>
                </a:solidFill>
                <a:effectLst/>
                <a:latin typeface="+mn-lt"/>
                <a:ea typeface="+mn-ea"/>
                <a:cs typeface="+mn-cs"/>
              </a:rPr>
              <a:t>Vitis</a:t>
            </a:r>
            <a:r>
              <a:rPr lang="en-GB" sz="1200" kern="1200" dirty="0" smtClean="0">
                <a:solidFill>
                  <a:schemeClr val="tx1"/>
                </a:solidFill>
                <a:effectLst/>
                <a:latin typeface="+mn-lt"/>
                <a:ea typeface="+mn-ea"/>
                <a:cs typeface="+mn-cs"/>
              </a:rPr>
              <a:t> species. In Europe, the mainly accepted hypothesis is that those FD-related </a:t>
            </a:r>
            <a:r>
              <a:rPr lang="en-GB" sz="1200" kern="1200" dirty="0" err="1" smtClean="0">
                <a:solidFill>
                  <a:schemeClr val="tx1"/>
                </a:solidFill>
                <a:effectLst/>
                <a:latin typeface="+mn-lt"/>
                <a:ea typeface="+mn-ea"/>
                <a:cs typeface="+mn-cs"/>
              </a:rPr>
              <a:t>phytoplasma</a:t>
            </a:r>
            <a:r>
              <a:rPr lang="en-GB" sz="1200" kern="1200" dirty="0" smtClean="0">
                <a:solidFill>
                  <a:schemeClr val="tx1"/>
                </a:solidFill>
                <a:effectLst/>
                <a:latin typeface="+mn-lt"/>
                <a:ea typeface="+mn-ea"/>
                <a:cs typeface="+mn-cs"/>
              </a:rPr>
              <a:t> were hosted in those plants prior to grapevine.</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8</a:t>
            </a:fld>
            <a:endParaRPr lang="fr-FR"/>
          </a:p>
        </p:txBody>
      </p:sp>
    </p:spTree>
    <p:extLst>
      <p:ext uri="{BB962C8B-B14F-4D97-AF65-F5344CB8AC3E}">
        <p14:creationId xmlns:p14="http://schemas.microsoft.com/office/powerpoint/2010/main" val="64636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is a </a:t>
            </a:r>
            <a:r>
              <a:rPr lang="en-GB" sz="1200" kern="1200" dirty="0" err="1" smtClean="0">
                <a:solidFill>
                  <a:schemeClr val="tx1"/>
                </a:solidFill>
                <a:effectLst/>
                <a:latin typeface="+mn-lt"/>
                <a:ea typeface="+mn-ea"/>
                <a:cs typeface="+mn-cs"/>
              </a:rPr>
              <a:t>univoltine</a:t>
            </a:r>
            <a:r>
              <a:rPr lang="en-GB" sz="1200" kern="1200" dirty="0" smtClean="0">
                <a:solidFill>
                  <a:schemeClr val="tx1"/>
                </a:solidFill>
                <a:effectLst/>
                <a:latin typeface="+mn-lt"/>
                <a:ea typeface="+mn-ea"/>
                <a:cs typeface="+mn-cs"/>
              </a:rPr>
              <a:t> species.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Eggs are laid in late summer under the bark of old wood, then after a diapause stage of 6 to 8 month depending on climatic conditions and vineyard characteristics, eggs hatch. Hatching period duration is related to diapause, which does not require cold temperatures to break.</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Hatching period duration is varying according to the regions and long hatching periods are typical of vineyards with mild winters. Temperatures regulate the beginning and the length of hatching period as well as the sex ratio. After hatching, 5 </a:t>
            </a:r>
            <a:r>
              <a:rPr lang="en-GB" sz="1200" kern="1200" dirty="0" err="1" smtClean="0">
                <a:solidFill>
                  <a:schemeClr val="tx1"/>
                </a:solidFill>
                <a:effectLst/>
                <a:latin typeface="+mn-lt"/>
                <a:ea typeface="+mn-ea"/>
                <a:cs typeface="+mn-cs"/>
              </a:rPr>
              <a:t>nymphal</a:t>
            </a:r>
            <a:r>
              <a:rPr lang="en-GB" sz="1200" kern="1200" dirty="0" smtClean="0">
                <a:solidFill>
                  <a:schemeClr val="tx1"/>
                </a:solidFill>
                <a:effectLst/>
                <a:latin typeface="+mn-lt"/>
                <a:ea typeface="+mn-ea"/>
                <a:cs typeface="+mn-cs"/>
              </a:rPr>
              <a:t> instars follow each other in 5 to 8 weeks according to climatic conditions before adult appearance. Nymphs usually stay on the plant where they hatch but sometimes jump from one plant to another. They feed preferentially on suckers at the basis of the trunk or on the lower and inner leaves. Adults appear generally from July, are highly mobiles and fly from vine to vine. In order to mate, </a:t>
            </a:r>
            <a:r>
              <a:rPr lang="en-GB" sz="1200" i="1" kern="1200" dirty="0" err="1" smtClean="0">
                <a:solidFill>
                  <a:schemeClr val="tx1"/>
                </a:solidFill>
                <a:effectLst/>
                <a:latin typeface="+mn-lt"/>
                <a:ea typeface="+mn-ea"/>
                <a:cs typeface="+mn-cs"/>
              </a:rPr>
              <a:t>Scaphoideus</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titanus</a:t>
            </a:r>
            <a:r>
              <a:rPr lang="en-GB" sz="1200" kern="1200" dirty="0" smtClean="0">
                <a:solidFill>
                  <a:schemeClr val="tx1"/>
                </a:solidFill>
                <a:effectLst/>
                <a:latin typeface="+mn-lt"/>
                <a:ea typeface="+mn-ea"/>
                <a:cs typeface="+mn-cs"/>
              </a:rPr>
              <a:t> emits vibratory communication signals. Females, if mated, are able to start laying eggs 10 days after emergence (maturity at 6 days after emergence).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9</a:t>
            </a:fld>
            <a:endParaRPr lang="fr-FR"/>
          </a:p>
        </p:txBody>
      </p:sp>
    </p:spTree>
    <p:extLst>
      <p:ext uri="{BB962C8B-B14F-4D97-AF65-F5344CB8AC3E}">
        <p14:creationId xmlns:p14="http://schemas.microsoft.com/office/powerpoint/2010/main" val="126858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2A570E-C036-43E0-BD68-5A4E39D6F3F2}" type="slidenum">
              <a:rPr lang="es-ES" smtClean="0"/>
              <a:t>‹#›</a:t>
            </a:fld>
            <a:endParaRPr lang="es-ES"/>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152" y="0"/>
            <a:ext cx="3108960" cy="3529584"/>
          </a:xfrm>
          <a:prstGeom prst="rect">
            <a:avLst/>
          </a:prstGeom>
        </p:spPr>
      </p:pic>
    </p:spTree>
    <p:extLst>
      <p:ext uri="{BB962C8B-B14F-4D97-AF65-F5344CB8AC3E}">
        <p14:creationId xmlns:p14="http://schemas.microsoft.com/office/powerpoint/2010/main" val="114939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372437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402367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28309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t>06/10/2017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8604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
        <p:nvSpPr>
          <p:cNvPr id="8" name="Forme libre 7"/>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414611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t>06/10/2017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t>‹#›</a:t>
            </a:fld>
            <a:endParaRPr lang="fr-FR"/>
          </a:p>
        </p:txBody>
      </p:sp>
      <p:sp>
        <p:nvSpPr>
          <p:cNvPr id="10" name="Forme libre 9"/>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07503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t>06/10/2017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t>‹#›</a:t>
            </a:fld>
            <a:endParaRPr lang="fr-FR"/>
          </a:p>
        </p:txBody>
      </p:sp>
      <p:sp>
        <p:nvSpPr>
          <p:cNvPr id="6" name="Forme libre 5"/>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46431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t>06/10/2017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a:t>
            </a:fld>
            <a:endParaRPr lang="fr-FR"/>
          </a:p>
        </p:txBody>
      </p:sp>
      <p:sp>
        <p:nvSpPr>
          <p:cNvPr id="5" name="Forme libre 4"/>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291522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242292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t>06/10/2017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a:t>
            </a:fld>
            <a:endParaRPr lang="fr-FR"/>
          </a:p>
        </p:txBody>
      </p:sp>
    </p:spTree>
    <p:extLst>
      <p:ext uri="{BB962C8B-B14F-4D97-AF65-F5344CB8AC3E}">
        <p14:creationId xmlns:p14="http://schemas.microsoft.com/office/powerpoint/2010/main" val="272974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t>06/10/2017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a:t>
            </a:fld>
            <a:endParaRPr lang="fr-FR" dirty="0"/>
          </a:p>
        </p:txBody>
      </p:sp>
    </p:spTree>
    <p:extLst>
      <p:ext uri="{BB962C8B-B14F-4D97-AF65-F5344CB8AC3E}">
        <p14:creationId xmlns:p14="http://schemas.microsoft.com/office/powerpoint/2010/main" val="153590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3.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492896"/>
            <a:ext cx="8928992" cy="2880319"/>
          </a:xfrm>
        </p:spPr>
        <p:txBody>
          <a:bodyPr>
            <a:normAutofit/>
          </a:bodyPr>
          <a:lstStyle/>
          <a:p>
            <a:r>
              <a:rPr lang="hr-HR" sz="3600" b="1" dirty="0" smtClean="0">
                <a:solidFill>
                  <a:schemeClr val="accent4"/>
                </a:solidFill>
              </a:rPr>
              <a:t>Suzbijanje i sprječavanje širenja </a:t>
            </a:r>
            <a:br>
              <a:rPr lang="hr-HR" sz="3600" b="1" dirty="0" smtClean="0">
                <a:solidFill>
                  <a:schemeClr val="accent4"/>
                </a:solidFill>
              </a:rPr>
            </a:br>
            <a:r>
              <a:rPr lang="hr-HR" sz="3600" b="1" dirty="0" smtClean="0">
                <a:solidFill>
                  <a:schemeClr val="accent4"/>
                </a:solidFill>
              </a:rPr>
              <a:t>zlatne žutice vinove loze</a:t>
            </a:r>
            <a:r>
              <a:rPr lang="fr-FR" sz="3600" b="1" dirty="0" smtClean="0">
                <a:solidFill>
                  <a:schemeClr val="accent4"/>
                </a:solidFill>
              </a:rPr>
              <a:t/>
            </a:r>
            <a:br>
              <a:rPr lang="fr-FR" sz="3600" b="1" dirty="0" smtClean="0">
                <a:solidFill>
                  <a:schemeClr val="accent4"/>
                </a:solidFill>
              </a:rPr>
            </a:br>
            <a:r>
              <a:rPr lang="fr-FR" sz="3600" b="1" dirty="0" smtClean="0">
                <a:solidFill>
                  <a:schemeClr val="accent4"/>
                </a:solidFill>
              </a:rPr>
              <a:t> </a:t>
            </a:r>
            <a:r>
              <a:rPr lang="fr-FR" sz="4000" b="1" dirty="0">
                <a:solidFill>
                  <a:srgbClr val="261474"/>
                </a:solidFill>
              </a:rPr>
              <a:t/>
            </a:r>
            <a:br>
              <a:rPr lang="fr-FR" sz="4000" b="1" dirty="0">
                <a:solidFill>
                  <a:srgbClr val="261474"/>
                </a:solidFill>
              </a:rPr>
            </a:br>
            <a:endParaRPr lang="fr-FR" sz="32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633613"/>
            <a:ext cx="2597727" cy="1143000"/>
          </a:xfrm>
          <a:prstGeom prst="rect">
            <a:avLst/>
          </a:prstGeom>
        </p:spPr>
      </p:pic>
      <p:grpSp>
        <p:nvGrpSpPr>
          <p:cNvPr id="5" name="Groupe 4"/>
          <p:cNvGrpSpPr/>
          <p:nvPr/>
        </p:nvGrpSpPr>
        <p:grpSpPr>
          <a:xfrm>
            <a:off x="393653" y="908720"/>
            <a:ext cx="8210795" cy="1005305"/>
            <a:chOff x="316311" y="5639632"/>
            <a:chExt cx="8210795" cy="1005305"/>
          </a:xfrm>
        </p:grpSpPr>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5"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6"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7" cstate="print">
              <a:extLst>
                <a:ext uri="{28A0092B-C50C-407E-A947-70E740481C1C}">
                  <a14:useLocalDpi xmlns:a14="http://schemas.microsoft.com/office/drawing/2010/main" val="0"/>
                </a:ext>
              </a:extLst>
            </a:blip>
            <a:srcRect l="19535" r="17126"/>
            <a:stretch/>
          </p:blipFill>
          <p:spPr>
            <a:xfrm rot="5400000">
              <a:off x="7329729" y="5447559"/>
              <a:ext cx="1005304" cy="1389450"/>
            </a:xfrm>
            <a:prstGeom prst="rect">
              <a:avLst/>
            </a:prstGeom>
            <a:ln>
              <a:solidFill>
                <a:schemeClr val="tx1"/>
              </a:solidFill>
            </a:ln>
          </p:spPr>
        </p:pic>
        <p:pic>
          <p:nvPicPr>
            <p:cNvPr id="11" name="Image 10"/>
            <p:cNvPicPr/>
            <p:nvPr/>
          </p:nvPicPr>
          <p:blipFill rotWithShape="1">
            <a:blip r:embed="rId8"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86411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a:t>
            </a:r>
            <a:r>
              <a:rPr lang="hr-HR" sz="2200" b="1" dirty="0">
                <a:solidFill>
                  <a:schemeClr val="accent4"/>
                </a:solidFill>
              </a:rPr>
              <a:t>Vektor</a:t>
            </a:r>
            <a:r>
              <a:rPr lang="fr-FR" sz="2200" b="1" dirty="0">
                <a:solidFill>
                  <a:schemeClr val="accent4"/>
                </a:solidFill>
              </a:rPr>
              <a:t>: </a:t>
            </a:r>
            <a:r>
              <a:rPr lang="hr-HR" sz="2200" b="1" dirty="0">
                <a:solidFill>
                  <a:schemeClr val="accent4"/>
                </a:solidFill>
              </a:rPr>
              <a:t>američki cvrčak (</a:t>
            </a:r>
            <a:r>
              <a:rPr lang="fr-FR" sz="2200" b="1" i="1" dirty="0">
                <a:solidFill>
                  <a:schemeClr val="accent4"/>
                </a:solidFill>
              </a:rPr>
              <a:t>Scapho</a:t>
            </a:r>
            <a:r>
              <a:rPr lang="hr-HR" sz="2200" b="1" i="1" dirty="0">
                <a:solidFill>
                  <a:schemeClr val="accent4"/>
                </a:solidFill>
              </a:rPr>
              <a:t>i</a:t>
            </a:r>
            <a:r>
              <a:rPr lang="fr-FR" sz="2200" b="1" i="1" dirty="0">
                <a:solidFill>
                  <a:schemeClr val="accent4"/>
                </a:solidFill>
              </a:rPr>
              <a:t>deus titanus</a:t>
            </a:r>
            <a:r>
              <a:rPr lang="fr-FR" sz="2200" b="1" dirty="0">
                <a:solidFill>
                  <a:schemeClr val="accent4"/>
                </a:solidFill>
              </a:rPr>
              <a:t>	</a:t>
            </a:r>
            <a:r>
              <a:rPr lang="hr-HR" sz="2200" b="1" dirty="0">
                <a:solidFill>
                  <a:schemeClr val="accent4"/>
                </a:solidFill>
              </a:rPr>
              <a:t>)</a:t>
            </a:r>
            <a:endParaRPr lang="fr-FR" sz="2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10</a:t>
            </a:fld>
            <a:endParaRPr lang="fr-FR" dirty="0"/>
          </a:p>
        </p:txBody>
      </p:sp>
      <p:sp>
        <p:nvSpPr>
          <p:cNvPr id="6" name="Espace réservé du contenu 2"/>
          <p:cNvSpPr txBox="1">
            <a:spLocks/>
          </p:cNvSpPr>
          <p:nvPr/>
        </p:nvSpPr>
        <p:spPr>
          <a:xfrm>
            <a:off x="539552" y="2140516"/>
            <a:ext cx="8136904" cy="3971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t>Hranjenje</a:t>
            </a:r>
            <a:endParaRPr lang="fr-FR" sz="2200" u="sng" dirty="0"/>
          </a:p>
          <a:p>
            <a:pPr lvl="1" algn="just"/>
            <a:endParaRPr lang="en-US" sz="2200" dirty="0"/>
          </a:p>
          <a:p>
            <a:pPr lvl="1" algn="just"/>
            <a:r>
              <a:rPr lang="pl-PL" sz="2200" dirty="0" smtClean="0"/>
              <a:t>Ima usni </a:t>
            </a:r>
            <a:r>
              <a:rPr lang="pl-PL" sz="2200" dirty="0"/>
              <a:t>ustroj za bodenje i sisanje </a:t>
            </a:r>
            <a:r>
              <a:rPr lang="hr-HR" sz="2200" dirty="0" smtClean="0"/>
              <a:t>i hrani se na listu loze</a:t>
            </a:r>
            <a:endParaRPr lang="en-US" sz="2200" dirty="0"/>
          </a:p>
          <a:p>
            <a:pPr lvl="1" algn="just"/>
            <a:endParaRPr lang="en-US" sz="1600" dirty="0"/>
          </a:p>
          <a:p>
            <a:pPr lvl="1" algn="just"/>
            <a:r>
              <a:rPr lang="hr-HR" sz="2200" dirty="0" smtClean="0"/>
              <a:t>Usvajanje fitoplazme u tijelo američkog cvrčka moguće je od prvog razvojnog stadija ličinke</a:t>
            </a:r>
          </a:p>
          <a:p>
            <a:pPr lvl="1" algn="just"/>
            <a:endParaRPr lang="en-US" sz="1600" dirty="0"/>
          </a:p>
          <a:p>
            <a:pPr lvl="1" algn="just"/>
            <a:r>
              <a:rPr lang="hr-HR" sz="2200" dirty="0" smtClean="0"/>
              <a:t>Zatim slijedi period inkubacije koji traje mjesec dana, nakon čega je cvrčak infektivan do kraja života</a:t>
            </a:r>
            <a:endParaRPr lang="en-US" sz="2200" dirty="0" smtClean="0"/>
          </a:p>
          <a:p>
            <a:pPr lvl="1" algn="just"/>
            <a:endParaRPr lang="en-US" sz="2200" dirty="0" smtClean="0"/>
          </a:p>
          <a:p>
            <a:pPr lvl="1" algn="just"/>
            <a:endParaRPr lang="fr-FR" sz="2200" dirty="0" smtClean="0"/>
          </a:p>
          <a:p>
            <a:pPr lvl="1" algn="just"/>
            <a:endParaRPr lang="fr-FR" sz="2200" dirty="0" smtClean="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3" name="Image 1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4" name="Image 1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
        <p:nvSpPr>
          <p:cNvPr id="17"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3059545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340768"/>
            <a:ext cx="8568952" cy="4525963"/>
          </a:xfrm>
        </p:spPr>
        <p:txBody>
          <a:bodyPr>
            <a:normAutofit/>
          </a:bodyPr>
          <a:lstStyle/>
          <a:p>
            <a:pPr marL="0" indent="0" algn="ctr">
              <a:buNone/>
            </a:pPr>
            <a:r>
              <a:rPr lang="fr-FR" sz="2200" b="1" dirty="0" smtClean="0">
                <a:solidFill>
                  <a:schemeClr val="accent4"/>
                </a:solidFill>
              </a:rPr>
              <a:t>3) </a:t>
            </a:r>
            <a:r>
              <a:rPr lang="hr-HR" sz="2200" b="1" dirty="0" smtClean="0">
                <a:solidFill>
                  <a:schemeClr val="accent4"/>
                </a:solidFill>
              </a:rPr>
              <a:t>Biljka domaćin</a:t>
            </a:r>
            <a:r>
              <a:rPr lang="fr-FR" sz="2200" b="1" dirty="0" smtClean="0">
                <a:solidFill>
                  <a:schemeClr val="accent4"/>
                </a:solidFill>
              </a:rPr>
              <a:t>: </a:t>
            </a:r>
            <a:r>
              <a:rPr lang="hr-HR" sz="2200" b="1" dirty="0" smtClean="0">
                <a:solidFill>
                  <a:schemeClr val="accent4"/>
                </a:solidFill>
              </a:rPr>
              <a:t>vinova loza i ostale vrsta loza</a:t>
            </a:r>
            <a:endParaRPr lang="fr-FR" sz="2200" b="1" dirty="0" smtClean="0">
              <a:solidFill>
                <a:schemeClr val="accent4"/>
              </a:solidFill>
            </a:endParaRPr>
          </a:p>
          <a:p>
            <a:pPr marL="0" indent="0" algn="ctr">
              <a:buNone/>
            </a:pPr>
            <a:endParaRPr lang="fr-FR" sz="1400" b="1" dirty="0">
              <a:solidFill>
                <a:srgbClr val="261474"/>
              </a:solidFill>
            </a:endParaRPr>
          </a:p>
          <a:p>
            <a:pPr algn="just"/>
            <a:r>
              <a:rPr lang="hr-HR" sz="2200" dirty="0" smtClean="0"/>
              <a:t>Američki cvrčak može svoj cjelokupni životni ciklus dovršiti jedino na vinovoj lozi</a:t>
            </a:r>
          </a:p>
          <a:p>
            <a:pPr marL="0" indent="0" algn="just">
              <a:buNone/>
            </a:pPr>
            <a:r>
              <a:rPr lang="fr-FR" sz="2200" i="1" dirty="0">
                <a:solidFill>
                  <a:schemeClr val="accent4"/>
                </a:solidFill>
                <a:sym typeface="Wingdings" pitchFamily="2" charset="2"/>
              </a:rPr>
              <a:t>	</a:t>
            </a:r>
            <a:r>
              <a:rPr lang="fr-FR" sz="2200" i="1" dirty="0" smtClean="0">
                <a:solidFill>
                  <a:schemeClr val="accent4"/>
                </a:solidFill>
                <a:sym typeface="Wingdings" pitchFamily="2" charset="2"/>
              </a:rPr>
              <a:t>	</a:t>
            </a:r>
            <a:r>
              <a:rPr lang="fr-FR" sz="2200" dirty="0" smtClean="0">
                <a:solidFill>
                  <a:schemeClr val="accent4"/>
                </a:solidFill>
                <a:sym typeface="Wingdings" pitchFamily="2" charset="2"/>
              </a:rPr>
              <a:t> </a:t>
            </a:r>
            <a:r>
              <a:rPr lang="hr-HR" sz="2200" dirty="0" smtClean="0">
                <a:solidFill>
                  <a:schemeClr val="accent4"/>
                </a:solidFill>
                <a:sym typeface="Wingdings" pitchFamily="2" charset="2"/>
              </a:rPr>
              <a:t>zlatna žutica je bolest koja se širi epidemijski </a:t>
            </a:r>
            <a:endParaRPr lang="fr-FR" sz="2200" dirty="0" smtClean="0">
              <a:solidFill>
                <a:schemeClr val="accent4"/>
              </a:solidFill>
              <a:sym typeface="Wingdings" pitchFamily="2" charset="2"/>
            </a:endParaRPr>
          </a:p>
          <a:p>
            <a:pPr marL="0" indent="0" algn="just">
              <a:buNone/>
            </a:pPr>
            <a:endParaRPr lang="fr-FR" sz="1400" dirty="0">
              <a:solidFill>
                <a:srgbClr val="002060"/>
              </a:solidFill>
              <a:sym typeface="Wingdings" pitchFamily="2" charset="2"/>
            </a:endParaRPr>
          </a:p>
          <a:p>
            <a:pPr algn="just"/>
            <a:r>
              <a:rPr lang="hr-HR" sz="2200" dirty="0" smtClean="0"/>
              <a:t>Zlatna žutica je prisutna i na drugim biljnim vrstama</a:t>
            </a:r>
            <a:r>
              <a:rPr lang="fr-FR" sz="2200" dirty="0" smtClean="0"/>
              <a:t>: </a:t>
            </a:r>
            <a:r>
              <a:rPr lang="fr-FR" sz="2200" i="1" dirty="0" smtClean="0"/>
              <a:t>Clematis</a:t>
            </a:r>
            <a:r>
              <a:rPr lang="hr-HR" sz="2200" i="1" dirty="0" smtClean="0"/>
              <a:t> </a:t>
            </a:r>
            <a:r>
              <a:rPr lang="hr-HR" sz="2200" i="1" dirty="0" err="1" smtClean="0"/>
              <a:t>vitalba</a:t>
            </a:r>
            <a:r>
              <a:rPr lang="hr-HR" sz="2200" i="1" dirty="0" smtClean="0"/>
              <a:t> </a:t>
            </a:r>
            <a:r>
              <a:rPr lang="hr-HR" sz="2200" dirty="0" smtClean="0"/>
              <a:t>(obična </a:t>
            </a:r>
            <a:r>
              <a:rPr lang="hr-HR" sz="2200" dirty="0" err="1" smtClean="0"/>
              <a:t>pavitina</a:t>
            </a:r>
            <a:r>
              <a:rPr lang="hr-HR" sz="2200" dirty="0" smtClean="0"/>
              <a:t>) i </a:t>
            </a:r>
            <a:r>
              <a:rPr lang="fr-FR" sz="2200" i="1" dirty="0"/>
              <a:t>Alnus</a:t>
            </a:r>
            <a:r>
              <a:rPr lang="hr-HR" sz="2200" i="1" dirty="0"/>
              <a:t> </a:t>
            </a:r>
            <a:r>
              <a:rPr lang="hr-HR" sz="2200" i="1" dirty="0" err="1"/>
              <a:t>glutinosa</a:t>
            </a:r>
            <a:r>
              <a:rPr lang="fr-FR" sz="2200" dirty="0"/>
              <a:t> </a:t>
            </a:r>
            <a:r>
              <a:rPr lang="hr-HR" sz="2200" dirty="0" smtClean="0"/>
              <a:t>(crna joha)</a:t>
            </a:r>
            <a:endParaRPr lang="fr-FR" sz="2200" i="1" dirty="0" smtClean="0"/>
          </a:p>
          <a:p>
            <a:pPr marL="0" indent="0" algn="just">
              <a:buNone/>
            </a:pPr>
            <a:r>
              <a:rPr lang="fr-FR" sz="2200" dirty="0" smtClean="0">
                <a:sym typeface="Wingdings" pitchFamily="2" charset="2"/>
              </a:rPr>
              <a:t>	 </a:t>
            </a:r>
            <a:r>
              <a:rPr lang="hr-HR" sz="2200" dirty="0" smtClean="0">
                <a:sym typeface="Wingdings" pitchFamily="2" charset="2"/>
              </a:rPr>
              <a:t>I ostali vektori mogu prenositi zlatnu žuticu (</a:t>
            </a:r>
            <a:r>
              <a:rPr lang="fr-FR" sz="2400" i="1" dirty="0"/>
              <a:t>Oncopsis </a:t>
            </a:r>
            <a:r>
              <a:rPr lang="hr-HR" sz="2400" i="1" dirty="0"/>
              <a:t>a</a:t>
            </a:r>
            <a:r>
              <a:rPr lang="fr-FR" sz="2400" i="1" dirty="0" smtClean="0"/>
              <a:t>lni</a:t>
            </a:r>
            <a:r>
              <a:rPr lang="hr-HR" sz="2400" i="1" dirty="0" smtClean="0"/>
              <a:t> </a:t>
            </a:r>
            <a:r>
              <a:rPr lang="hr-HR" sz="2200" dirty="0" smtClean="0">
                <a:sym typeface="Wingdings" pitchFamily="2" charset="2"/>
              </a:rPr>
              <a:t>i 	</a:t>
            </a:r>
            <a:r>
              <a:rPr lang="fr-FR" sz="2400" i="1" dirty="0" smtClean="0"/>
              <a:t>Dictyophara europaea</a:t>
            </a:r>
            <a:r>
              <a:rPr lang="hr-HR" sz="2400" i="1" dirty="0" smtClean="0"/>
              <a:t>)</a:t>
            </a:r>
            <a:r>
              <a:rPr lang="hr-HR" sz="2200" dirty="0" smtClean="0">
                <a:sym typeface="Wingdings" pitchFamily="2" charset="2"/>
              </a:rPr>
              <a:t>, ali je takvo širenje od minornog značaja. </a:t>
            </a:r>
            <a:endParaRPr lang="fr-FR" sz="2200"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11</a:t>
            </a:fld>
            <a:endParaRPr lang="fr-FR" dirty="0"/>
          </a:p>
        </p:txBody>
      </p:sp>
      <p:sp>
        <p:nvSpPr>
          <p:cNvPr id="10" name="ZoneTexte 9"/>
          <p:cNvSpPr txBox="1"/>
          <p:nvPr/>
        </p:nvSpPr>
        <p:spPr>
          <a:xfrm>
            <a:off x="4693843" y="6262619"/>
            <a:ext cx="1609180" cy="353943"/>
          </a:xfrm>
          <a:prstGeom prst="rect">
            <a:avLst/>
          </a:prstGeom>
          <a:noFill/>
        </p:spPr>
        <p:txBody>
          <a:bodyPr wrap="square" rtlCol="0">
            <a:spAutoFit/>
          </a:bodyPr>
          <a:lstStyle/>
          <a:p>
            <a:pPr algn="ctr"/>
            <a:r>
              <a:rPr lang="fr-FR" sz="1100" i="1" dirty="0" err="1" smtClean="0"/>
              <a:t>Clématis</a:t>
            </a:r>
            <a:r>
              <a:rPr lang="fr-FR" sz="1100" i="1" dirty="0" smtClean="0"/>
              <a:t> </a:t>
            </a:r>
            <a:r>
              <a:rPr lang="fr-FR" sz="1100" i="1" dirty="0" err="1" smtClean="0"/>
              <a:t>vitalba</a:t>
            </a:r>
            <a:endParaRPr lang="fr-FR" sz="1100" i="1" dirty="0" smtClean="0"/>
          </a:p>
          <a:p>
            <a:pPr algn="ctr"/>
            <a:r>
              <a:rPr lang="fr-FR" sz="600" i="1" dirty="0">
                <a:solidFill>
                  <a:schemeClr val="bg1">
                    <a:lumMod val="50000"/>
                  </a:schemeClr>
                </a:solidFill>
              </a:rPr>
              <a:t>© </a:t>
            </a:r>
            <a:r>
              <a:rPr lang="fr-FR" sz="600" i="1" dirty="0" err="1" smtClean="0">
                <a:solidFill>
                  <a:schemeClr val="bg1">
                    <a:lumMod val="50000"/>
                  </a:schemeClr>
                </a:solidFill>
              </a:rPr>
              <a:t>Visoflora</a:t>
            </a:r>
            <a:endParaRPr lang="fr-FR" sz="600" i="1" dirty="0">
              <a:solidFill>
                <a:schemeClr val="bg1">
                  <a:lumMod val="50000"/>
                </a:schemeClr>
              </a:solidFill>
            </a:endParaRPr>
          </a:p>
        </p:txBody>
      </p:sp>
      <p:sp>
        <p:nvSpPr>
          <p:cNvPr id="12" name="ZoneTexte 11"/>
          <p:cNvSpPr txBox="1"/>
          <p:nvPr/>
        </p:nvSpPr>
        <p:spPr>
          <a:xfrm>
            <a:off x="6804248" y="6262619"/>
            <a:ext cx="1609180" cy="523220"/>
          </a:xfrm>
          <a:prstGeom prst="rect">
            <a:avLst/>
          </a:prstGeom>
          <a:noFill/>
        </p:spPr>
        <p:txBody>
          <a:bodyPr wrap="square" rtlCol="0">
            <a:spAutoFit/>
          </a:bodyPr>
          <a:lstStyle/>
          <a:p>
            <a:pPr algn="ctr"/>
            <a:r>
              <a:rPr lang="fr-FR" sz="1100" i="1" dirty="0" err="1" smtClean="0"/>
              <a:t>Alnus</a:t>
            </a:r>
            <a:r>
              <a:rPr lang="fr-FR" sz="1100" i="1" dirty="0" smtClean="0"/>
              <a:t> </a:t>
            </a:r>
            <a:r>
              <a:rPr lang="fr-FR" sz="1100" i="1" dirty="0" err="1" smtClean="0"/>
              <a:t>glutinosa</a:t>
            </a:r>
            <a:endParaRPr lang="fr-FR" sz="1100" i="1" dirty="0" smtClean="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a:p>
            <a:pPr algn="ctr"/>
            <a:endParaRPr lang="fr-FR" sz="1100" i="1" dirty="0"/>
          </a:p>
        </p:txBody>
      </p:sp>
      <p:sp>
        <p:nvSpPr>
          <p:cNvPr id="16" name="ZoneTexte 15"/>
          <p:cNvSpPr txBox="1"/>
          <p:nvPr/>
        </p:nvSpPr>
        <p:spPr>
          <a:xfrm>
            <a:off x="2890262" y="6258034"/>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smtClean="0"/>
              <a:t>europaea</a:t>
            </a:r>
            <a:endParaRPr lang="fr-FR" sz="1100" i="1" dirty="0" smtClean="0"/>
          </a:p>
          <a:p>
            <a:pPr algn="ctr"/>
            <a:r>
              <a:rPr lang="fr-FR" sz="600" i="1" dirty="0">
                <a:solidFill>
                  <a:schemeClr val="bg1">
                    <a:lumMod val="50000"/>
                  </a:schemeClr>
                </a:solidFill>
              </a:rPr>
              <a:t>© </a:t>
            </a:r>
            <a:r>
              <a:rPr lang="fr-FR" sz="600" i="1" dirty="0" smtClean="0">
                <a:solidFill>
                  <a:schemeClr val="bg1">
                    <a:lumMod val="50000"/>
                  </a:schemeClr>
                </a:solidFill>
              </a:rPr>
              <a:t>Dimitri </a:t>
            </a:r>
            <a:r>
              <a:rPr lang="fr-FR" sz="600" i="1" dirty="0" err="1" smtClean="0">
                <a:solidFill>
                  <a:schemeClr val="bg1">
                    <a:lumMod val="50000"/>
                  </a:schemeClr>
                </a:solidFill>
              </a:rPr>
              <a:t>Geystor</a:t>
            </a:r>
            <a:endParaRPr lang="fr-FR" sz="600" i="1" dirty="0">
              <a:solidFill>
                <a:schemeClr val="bg1">
                  <a:lumMod val="50000"/>
                </a:schemeClr>
              </a:solidFill>
            </a:endParaRPr>
          </a:p>
        </p:txBody>
      </p:sp>
      <p:pic>
        <p:nvPicPr>
          <p:cNvPr id="17" name="Picture 6" descr="Réf. 12 277 : Dictyophara europa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961537"/>
            <a:ext cx="1511068" cy="129649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760614" y="6248263"/>
            <a:ext cx="1579138" cy="353943"/>
          </a:xfrm>
          <a:prstGeom prst="rect">
            <a:avLst/>
          </a:prstGeom>
          <a:noFill/>
        </p:spPr>
        <p:txBody>
          <a:bodyPr wrap="square" rtlCol="0">
            <a:spAutoFit/>
          </a:bodyPr>
          <a:lstStyle/>
          <a:p>
            <a:pPr algn="ctr"/>
            <a:r>
              <a:rPr lang="fr-FR" sz="1100" i="1" dirty="0" smtClean="0"/>
              <a:t>Oncopsis </a:t>
            </a:r>
            <a:r>
              <a:rPr lang="hr-HR" sz="1100" i="1" dirty="0" err="1"/>
              <a:t>a</a:t>
            </a:r>
            <a:r>
              <a:rPr lang="fr-FR" sz="1100" i="1" dirty="0" smtClean="0"/>
              <a:t>lni</a:t>
            </a:r>
          </a:p>
          <a:p>
            <a:pPr algn="ctr"/>
            <a:r>
              <a:rPr lang="fr-FR" sz="600" i="1" dirty="0">
                <a:solidFill>
                  <a:schemeClr val="bg1">
                    <a:lumMod val="50000"/>
                  </a:schemeClr>
                </a:solidFill>
              </a:rPr>
              <a:t>©Tristan Bantock</a:t>
            </a:r>
          </a:p>
        </p:txBody>
      </p:sp>
      <p:pic>
        <p:nvPicPr>
          <p:cNvPr id="19" name="Picture 4" descr="Résultat de recherche d'images pour &quot;oncopsis aln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89" y="4960459"/>
            <a:ext cx="1853679" cy="1297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clématite sauva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60459"/>
            <a:ext cx="1946587" cy="1302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aulne glutineux&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39" y="4961537"/>
            <a:ext cx="1738477" cy="1302160"/>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301989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764704"/>
            <a:ext cx="8496944" cy="4104456"/>
          </a:xfrm>
        </p:spPr>
        <p:txBody>
          <a:bodyPr>
            <a:normAutofit/>
          </a:bodyPr>
          <a:lstStyle/>
          <a:p>
            <a:pPr marL="0" indent="0" algn="ctr">
              <a:buNone/>
            </a:pPr>
            <a:endParaRPr lang="fr-FR" sz="2200" b="1" dirty="0">
              <a:solidFill>
                <a:srgbClr val="261474"/>
              </a:solidFill>
            </a:endParaRPr>
          </a:p>
          <a:p>
            <a:pPr algn="just"/>
            <a:r>
              <a:rPr lang="hr-HR" sz="2200" b="1" u="sng" dirty="0" smtClean="0">
                <a:solidFill>
                  <a:schemeClr val="accent4"/>
                </a:solidFill>
              </a:rPr>
              <a:t>Strategija tretiranja</a:t>
            </a:r>
            <a:r>
              <a:rPr lang="fr-FR" sz="2200" b="1" u="sng" dirty="0" smtClean="0">
                <a:solidFill>
                  <a:schemeClr val="accent4"/>
                </a:solidFill>
              </a:rPr>
              <a:t>:</a:t>
            </a:r>
          </a:p>
          <a:p>
            <a:pPr marL="0" indent="0" algn="just">
              <a:buNone/>
            </a:pPr>
            <a:r>
              <a:rPr lang="fr-FR" sz="2200" dirty="0"/>
              <a:t>	</a:t>
            </a:r>
            <a:r>
              <a:rPr lang="fr-FR" sz="2200" dirty="0" smtClean="0"/>
              <a:t>- </a:t>
            </a:r>
            <a:r>
              <a:rPr lang="hr-HR" sz="2200" dirty="0" smtClean="0"/>
              <a:t>Korištenje insekticida </a:t>
            </a:r>
            <a:r>
              <a:rPr lang="fr-FR" sz="2200" dirty="0" smtClean="0">
                <a:sym typeface="Wingdings" pitchFamily="2" charset="2"/>
              </a:rPr>
              <a:t> </a:t>
            </a:r>
            <a:r>
              <a:rPr lang="hr-HR" sz="2200" dirty="0" smtClean="0">
                <a:sym typeface="Wingdings" pitchFamily="2" charset="2"/>
              </a:rPr>
              <a:t>smanjuje populaciju vektora</a:t>
            </a:r>
            <a:endParaRPr lang="fr-FR" sz="2200" dirty="0" smtClean="0">
              <a:sym typeface="Wingdings" pitchFamily="2" charset="2"/>
            </a:endParaRPr>
          </a:p>
          <a:p>
            <a:pPr marL="0" indent="0" algn="just">
              <a:buNone/>
            </a:pPr>
            <a:r>
              <a:rPr lang="fr-FR" sz="2200" dirty="0">
                <a:solidFill>
                  <a:srgbClr val="002060"/>
                </a:solidFill>
                <a:sym typeface="Wingdings" pitchFamily="2" charset="2"/>
              </a:rPr>
              <a:t>	</a:t>
            </a:r>
            <a:r>
              <a:rPr lang="fr-FR" sz="2200" dirty="0" smtClean="0">
                <a:solidFill>
                  <a:srgbClr val="002060"/>
                </a:solidFill>
                <a:sym typeface="Wingdings" pitchFamily="2" charset="2"/>
              </a:rPr>
              <a:t>- </a:t>
            </a:r>
            <a:r>
              <a:rPr lang="hr-HR" sz="2200" dirty="0" smtClean="0">
                <a:sym typeface="Wingdings" pitchFamily="2" charset="2"/>
              </a:rPr>
              <a:t>Tretiranje u pravi trenutak </a:t>
            </a:r>
            <a:r>
              <a:rPr lang="fr-FR" sz="2200" dirty="0" smtClean="0">
                <a:sym typeface="Wingdings" pitchFamily="2" charset="2"/>
              </a:rPr>
              <a:t> </a:t>
            </a:r>
            <a:r>
              <a:rPr lang="hr-HR" sz="2200" b="1" dirty="0" smtClean="0">
                <a:solidFill>
                  <a:schemeClr val="accent4"/>
                </a:solidFill>
                <a:sym typeface="Wingdings" pitchFamily="2" charset="2"/>
              </a:rPr>
              <a:t>regulirano Naredbom o suzbijanju</a:t>
            </a:r>
            <a:endParaRPr lang="fr-FR" sz="2200" b="1" dirty="0" smtClean="0">
              <a:solidFill>
                <a:schemeClr val="accent4"/>
              </a:solidFill>
              <a:sym typeface="Wingdings" pitchFamily="2" charset="2"/>
            </a:endParaRPr>
          </a:p>
          <a:p>
            <a:pPr marL="0" indent="0" algn="just">
              <a:buNone/>
            </a:pPr>
            <a:endParaRPr lang="fr-FR" sz="100" dirty="0" smtClean="0">
              <a:solidFill>
                <a:schemeClr val="accent4"/>
              </a:solidFill>
              <a:sym typeface="Wingdings" pitchFamily="2" charset="2"/>
            </a:endParaRPr>
          </a:p>
          <a:p>
            <a:pPr algn="just"/>
            <a:r>
              <a:rPr lang="hr-HR" sz="2200" dirty="0" smtClean="0">
                <a:sym typeface="Wingdings" pitchFamily="2" charset="2"/>
              </a:rPr>
              <a:t>Prvo </a:t>
            </a:r>
            <a:r>
              <a:rPr lang="hr-HR" sz="2200" dirty="0">
                <a:sym typeface="Wingdings" pitchFamily="2" charset="2"/>
              </a:rPr>
              <a:t>tretiranje </a:t>
            </a:r>
            <a:r>
              <a:rPr lang="hr-HR" sz="2200" dirty="0" smtClean="0">
                <a:sym typeface="Wingdings" pitchFamily="2" charset="2"/>
              </a:rPr>
              <a:t>obavlja se </a:t>
            </a:r>
            <a:r>
              <a:rPr lang="hr-HR" sz="2200" b="1" dirty="0" smtClean="0">
                <a:solidFill>
                  <a:schemeClr val="accent4"/>
                </a:solidFill>
                <a:sym typeface="Wingdings" pitchFamily="2" charset="2"/>
              </a:rPr>
              <a:t>mjesec dana nakon izlaska ličinki iz jaja </a:t>
            </a:r>
            <a:r>
              <a:rPr lang="hr-HR" sz="2200" dirty="0">
                <a:sym typeface="Wingdings" pitchFamily="2" charset="2"/>
              </a:rPr>
              <a:t>(nakon cvatnje, u prvoj polovici </a:t>
            </a:r>
            <a:r>
              <a:rPr lang="hr-HR" sz="2200" dirty="0" smtClean="0">
                <a:sym typeface="Wingdings" pitchFamily="2" charset="2"/>
              </a:rPr>
              <a:t>lipnja)</a:t>
            </a:r>
            <a:endParaRPr lang="fr-FR" sz="2200" dirty="0" smtClean="0">
              <a:sym typeface="Wingdings" pitchFamily="2" charset="2"/>
            </a:endParaRPr>
          </a:p>
          <a:p>
            <a:pPr algn="just"/>
            <a:r>
              <a:rPr lang="hr-HR" sz="2200" dirty="0" smtClean="0">
                <a:sym typeface="Wingdings" pitchFamily="2" charset="2"/>
              </a:rPr>
              <a:t>Drugo </a:t>
            </a:r>
            <a:r>
              <a:rPr lang="hr-HR" sz="2200" dirty="0">
                <a:sym typeface="Wingdings" pitchFamily="2" charset="2"/>
              </a:rPr>
              <a:t>tretiranje obavlja </a:t>
            </a:r>
            <a:r>
              <a:rPr lang="hr-HR" sz="2200" dirty="0" smtClean="0">
                <a:sym typeface="Wingdings" pitchFamily="2" charset="2"/>
              </a:rPr>
              <a:t>se </a:t>
            </a:r>
            <a:r>
              <a:rPr lang="hr-HR" sz="2200" dirty="0" smtClean="0">
                <a:solidFill>
                  <a:schemeClr val="accent4"/>
                </a:solidFill>
                <a:sym typeface="Wingdings" pitchFamily="2" charset="2"/>
              </a:rPr>
              <a:t>dva do tri tjedna </a:t>
            </a:r>
            <a:r>
              <a:rPr lang="hr-HR" sz="2200" dirty="0" smtClean="0">
                <a:sym typeface="Wingdings" pitchFamily="2" charset="2"/>
              </a:rPr>
              <a:t>nakon prvog tretiranja</a:t>
            </a:r>
            <a:endParaRPr lang="fr-FR" sz="2200" dirty="0" smtClean="0">
              <a:sym typeface="Wingdings" pitchFamily="2" charset="2"/>
            </a:endParaRPr>
          </a:p>
          <a:p>
            <a:pPr algn="just"/>
            <a:r>
              <a:rPr lang="hr-HR" sz="2200" dirty="0" smtClean="0">
                <a:sym typeface="Wingdings" pitchFamily="2" charset="2"/>
              </a:rPr>
              <a:t>T</a:t>
            </a:r>
            <a:r>
              <a:rPr lang="fr-FR" sz="2200" dirty="0" smtClean="0">
                <a:sym typeface="Wingdings" pitchFamily="2" charset="2"/>
              </a:rPr>
              <a:t>reće </a:t>
            </a:r>
            <a:r>
              <a:rPr lang="fr-FR" sz="2200" dirty="0">
                <a:sym typeface="Wingdings" pitchFamily="2" charset="2"/>
              </a:rPr>
              <a:t>tretiranje obavlja se krajem srpnja ili početkom kolovoza </a:t>
            </a:r>
            <a:r>
              <a:rPr lang="hr-HR" sz="2200" dirty="0" smtClean="0">
                <a:sym typeface="Wingdings" pitchFamily="2" charset="2"/>
              </a:rPr>
              <a:t>(samo) </a:t>
            </a:r>
            <a:r>
              <a:rPr lang="fr-FR" sz="2200" dirty="0" smtClean="0">
                <a:sym typeface="Wingdings" pitchFamily="2" charset="2"/>
              </a:rPr>
              <a:t>ako </a:t>
            </a:r>
            <a:r>
              <a:rPr lang="fr-FR" sz="2200" dirty="0">
                <a:sym typeface="Wingdings" pitchFamily="2" charset="2"/>
              </a:rPr>
              <a:t>se tijekom srpnja ulovi tjedno četiri ili više odraslih oblika vektora po jednoj žutoj ljepljivoj </a:t>
            </a:r>
            <a:r>
              <a:rPr lang="fr-FR" sz="2200" dirty="0" smtClean="0">
                <a:sym typeface="Wingdings" pitchFamily="2" charset="2"/>
              </a:rPr>
              <a:t>ploči</a:t>
            </a:r>
            <a:endParaRPr lang="fr-FR" sz="2200" dirty="0">
              <a:solidFill>
                <a:schemeClr val="accent4"/>
              </a:solidFill>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12</a:t>
            </a:fld>
            <a:endParaRPr lang="fr-FR" dirty="0"/>
          </a:p>
        </p:txBody>
      </p:sp>
      <p:sp>
        <p:nvSpPr>
          <p:cNvPr id="15" name="Titre 1"/>
          <p:cNvSpPr txBox="1">
            <a:spLocks/>
          </p:cNvSpPr>
          <p:nvPr/>
        </p:nvSpPr>
        <p:spPr>
          <a:xfrm>
            <a:off x="154766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hr-HR" sz="3200" b="1" dirty="0" smtClean="0">
                <a:solidFill>
                  <a:schemeClr val="accent4"/>
                </a:solidFill>
              </a:rPr>
              <a:t>Suzbijanje vektora (američkog cvrčka)</a:t>
            </a:r>
            <a:endParaRPr lang="fr-FR" sz="3200" b="1" dirty="0">
              <a:solidFill>
                <a:schemeClr val="accent4"/>
              </a:solidFill>
            </a:endParaRPr>
          </a:p>
        </p:txBody>
      </p:sp>
      <p:graphicFrame>
        <p:nvGraphicFramePr>
          <p:cNvPr id="3" name="Diagramme 2"/>
          <p:cNvGraphicFramePr/>
          <p:nvPr>
            <p:extLst>
              <p:ext uri="{D42A27DB-BD31-4B8C-83A1-F6EECF244321}">
                <p14:modId xmlns:p14="http://schemas.microsoft.com/office/powerpoint/2010/main" val="1794003032"/>
              </p:ext>
            </p:extLst>
          </p:nvPr>
        </p:nvGraphicFramePr>
        <p:xfrm>
          <a:off x="1428328" y="35730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475656" y="5949280"/>
            <a:ext cx="1584176"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Jaja</a:t>
            </a:r>
            <a:endParaRPr lang="fr-FR" dirty="0"/>
          </a:p>
        </p:txBody>
      </p:sp>
      <p:sp>
        <p:nvSpPr>
          <p:cNvPr id="20" name="Rectangle 19"/>
          <p:cNvSpPr/>
          <p:nvPr/>
        </p:nvSpPr>
        <p:spPr>
          <a:xfrm>
            <a:off x="2627784" y="6209692"/>
            <a:ext cx="2160240"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Ličinke</a:t>
            </a:r>
            <a:endParaRPr lang="fr-FR" dirty="0"/>
          </a:p>
        </p:txBody>
      </p:sp>
      <p:sp>
        <p:nvSpPr>
          <p:cNvPr id="21" name="Rectangle 20"/>
          <p:cNvSpPr/>
          <p:nvPr/>
        </p:nvSpPr>
        <p:spPr>
          <a:xfrm>
            <a:off x="4563725" y="6453336"/>
            <a:ext cx="2600563" cy="216024"/>
          </a:xfrm>
          <a:prstGeom prst="rect">
            <a:avLst/>
          </a:prstGeom>
          <a:gradFill flip="none" rotWithShape="1">
            <a:gsLst>
              <a:gs pos="39000">
                <a:schemeClr val="tx1">
                  <a:lumMod val="50000"/>
                  <a:lumOff val="50000"/>
                </a:schemeClr>
              </a:gs>
              <a:gs pos="0">
                <a:srgbClr val="B2B5BE"/>
              </a:gs>
              <a:gs pos="70000">
                <a:srgbClr val="7D8496"/>
              </a:gs>
              <a:gs pos="100000">
                <a:srgbClr val="E6E6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Odrasli oblici</a:t>
            </a:r>
            <a:endParaRPr lang="fr-FR" dirty="0"/>
          </a:p>
        </p:txBody>
      </p:sp>
      <p:cxnSp>
        <p:nvCxnSpPr>
          <p:cNvPr id="9" name="Connecteur droit avec flèche 8"/>
          <p:cNvCxnSpPr/>
          <p:nvPr/>
        </p:nvCxnSpPr>
        <p:spPr>
          <a:xfrm>
            <a:off x="4355976" y="5025899"/>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419872" y="5025899"/>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5220072" y="5000827"/>
            <a:ext cx="0" cy="360040"/>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2924" y="4715852"/>
            <a:ext cx="413896" cy="369332"/>
          </a:xfrm>
          <a:prstGeom prst="rect">
            <a:avLst/>
          </a:prstGeom>
        </p:spPr>
        <p:txBody>
          <a:bodyPr wrap="none">
            <a:spAutoFit/>
          </a:bodyPr>
          <a:lstStyle/>
          <a:p>
            <a:r>
              <a:rPr lang="fr-FR" b="1" dirty="0" smtClean="0">
                <a:solidFill>
                  <a:schemeClr val="accent3">
                    <a:lumMod val="75000"/>
                  </a:schemeClr>
                </a:solidFill>
                <a:sym typeface="Wingdings" pitchFamily="2" charset="2"/>
              </a:rPr>
              <a:t>T1</a:t>
            </a:r>
            <a:endParaRPr lang="fr-FR" b="1" dirty="0">
              <a:solidFill>
                <a:schemeClr val="accent3">
                  <a:lumMod val="75000"/>
                </a:schemeClr>
              </a:solidFill>
            </a:endParaRPr>
          </a:p>
        </p:txBody>
      </p:sp>
      <p:sp>
        <p:nvSpPr>
          <p:cNvPr id="25" name="Rectangle 24"/>
          <p:cNvSpPr/>
          <p:nvPr/>
        </p:nvSpPr>
        <p:spPr>
          <a:xfrm>
            <a:off x="4148227" y="4715852"/>
            <a:ext cx="415498" cy="369332"/>
          </a:xfrm>
          <a:prstGeom prst="rect">
            <a:avLst/>
          </a:prstGeom>
        </p:spPr>
        <p:txBody>
          <a:bodyPr wrap="none">
            <a:spAutoFit/>
          </a:bodyPr>
          <a:lstStyle/>
          <a:p>
            <a:r>
              <a:rPr lang="fr-FR" b="1" dirty="0" smtClean="0">
                <a:solidFill>
                  <a:schemeClr val="accent3">
                    <a:lumMod val="75000"/>
                  </a:schemeClr>
                </a:solidFill>
                <a:sym typeface="Wingdings" pitchFamily="2" charset="2"/>
              </a:rPr>
              <a:t>T2</a:t>
            </a:r>
            <a:endParaRPr lang="fr-FR" b="1" dirty="0">
              <a:solidFill>
                <a:schemeClr val="accent3">
                  <a:lumMod val="75000"/>
                </a:schemeClr>
              </a:solidFill>
            </a:endParaRPr>
          </a:p>
        </p:txBody>
      </p:sp>
      <p:sp>
        <p:nvSpPr>
          <p:cNvPr id="26" name="Rectangle 25"/>
          <p:cNvSpPr/>
          <p:nvPr/>
        </p:nvSpPr>
        <p:spPr>
          <a:xfrm>
            <a:off x="5010873" y="4705399"/>
            <a:ext cx="415498" cy="369332"/>
          </a:xfrm>
          <a:prstGeom prst="rect">
            <a:avLst/>
          </a:prstGeom>
        </p:spPr>
        <p:txBody>
          <a:bodyPr wrap="none">
            <a:spAutoFit/>
          </a:bodyPr>
          <a:lstStyle/>
          <a:p>
            <a:r>
              <a:rPr lang="fr-FR" b="1" dirty="0" smtClean="0">
                <a:solidFill>
                  <a:schemeClr val="accent3">
                    <a:lumMod val="75000"/>
                  </a:schemeClr>
                </a:solidFill>
                <a:sym typeface="Wingdings" pitchFamily="2" charset="2"/>
              </a:rPr>
              <a:t>T3</a:t>
            </a:r>
            <a:endParaRPr lang="fr-FR" b="1" dirty="0">
              <a:solidFill>
                <a:schemeClr val="accent3">
                  <a:lumMod val="75000"/>
                </a:schemeClr>
              </a:solidFill>
            </a:endParaRPr>
          </a:p>
        </p:txBody>
      </p:sp>
      <p:cxnSp>
        <p:nvCxnSpPr>
          <p:cNvPr id="27" name="Connecteur droit avec flèche 26"/>
          <p:cNvCxnSpPr/>
          <p:nvPr/>
        </p:nvCxnSpPr>
        <p:spPr>
          <a:xfrm>
            <a:off x="2627784" y="5013176"/>
            <a:ext cx="0" cy="360040"/>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053301" y="4705399"/>
            <a:ext cx="1148969" cy="307777"/>
          </a:xfrm>
          <a:prstGeom prst="rect">
            <a:avLst/>
          </a:prstGeom>
        </p:spPr>
        <p:txBody>
          <a:bodyPr wrap="none">
            <a:spAutoFit/>
          </a:bodyPr>
          <a:lstStyle/>
          <a:p>
            <a:pPr algn="ctr"/>
            <a:r>
              <a:rPr lang="hr-HR" sz="1400" b="1" dirty="0" smtClean="0">
                <a:solidFill>
                  <a:schemeClr val="accent2">
                    <a:lumMod val="75000"/>
                  </a:schemeClr>
                </a:solidFill>
                <a:sym typeface="Wingdings" pitchFamily="2" charset="2"/>
              </a:rPr>
              <a:t>Izlazak iz jaja</a:t>
            </a:r>
            <a:endParaRPr lang="fr-FR" sz="1400" b="1" dirty="0">
              <a:solidFill>
                <a:schemeClr val="accent2">
                  <a:lumMod val="75000"/>
                </a:schemeClr>
              </a:solidFill>
            </a:endParaRPr>
          </a:p>
        </p:txBody>
      </p:sp>
      <p:sp>
        <p:nvSpPr>
          <p:cNvPr id="14" name="Rectangle 13"/>
          <p:cNvSpPr/>
          <p:nvPr/>
        </p:nvSpPr>
        <p:spPr>
          <a:xfrm>
            <a:off x="7164288" y="5180847"/>
            <a:ext cx="1968468" cy="923330"/>
          </a:xfrm>
          <a:prstGeom prst="rect">
            <a:avLst/>
          </a:prstGeom>
        </p:spPr>
        <p:txBody>
          <a:bodyPr wrap="square">
            <a:spAutoFit/>
          </a:bodyPr>
          <a:lstStyle/>
          <a:p>
            <a:pPr algn="ctr"/>
            <a:r>
              <a:rPr lang="hr-HR" dirty="0" smtClean="0">
                <a:solidFill>
                  <a:schemeClr val="accent4"/>
                </a:solidFill>
              </a:rPr>
              <a:t>Strategija suzbijanja s </a:t>
            </a:r>
          </a:p>
          <a:p>
            <a:pPr algn="ctr"/>
            <a:r>
              <a:rPr lang="hr-HR" dirty="0" smtClean="0">
                <a:solidFill>
                  <a:schemeClr val="accent4"/>
                </a:solidFill>
              </a:rPr>
              <a:t>tri tretiranja</a:t>
            </a:r>
            <a:endParaRPr lang="fr-FR" dirty="0"/>
          </a:p>
        </p:txBody>
      </p:sp>
    </p:spTree>
    <p:extLst>
      <p:ext uri="{BB962C8B-B14F-4D97-AF65-F5344CB8AC3E}">
        <p14:creationId xmlns:p14="http://schemas.microsoft.com/office/powerpoint/2010/main" val="2251172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196752"/>
            <a:ext cx="8748464" cy="4525963"/>
          </a:xfrm>
        </p:spPr>
        <p:txBody>
          <a:bodyPr>
            <a:normAutofit/>
          </a:bodyPr>
          <a:lstStyle/>
          <a:p>
            <a:pPr marL="0" indent="0" algn="ctr">
              <a:buNone/>
            </a:pPr>
            <a:endParaRPr lang="fr-FR" sz="2200" b="1" dirty="0">
              <a:solidFill>
                <a:srgbClr val="261474"/>
              </a:solidFill>
            </a:endParaRPr>
          </a:p>
          <a:p>
            <a:pPr algn="just"/>
            <a:r>
              <a:rPr lang="hr-HR" sz="2200" b="1" u="sng" dirty="0">
                <a:solidFill>
                  <a:schemeClr val="accent4"/>
                </a:solidFill>
              </a:rPr>
              <a:t>Strategija </a:t>
            </a:r>
            <a:r>
              <a:rPr lang="hr-HR" sz="2200" b="1" u="sng" dirty="0" smtClean="0">
                <a:solidFill>
                  <a:schemeClr val="accent4"/>
                </a:solidFill>
              </a:rPr>
              <a:t>tretiranja u ekološkoj poljoprivredi</a:t>
            </a:r>
            <a:r>
              <a:rPr lang="fr-FR" sz="2200" b="1" u="sng" dirty="0" smtClean="0">
                <a:solidFill>
                  <a:schemeClr val="accent4"/>
                </a:solidFill>
              </a:rPr>
              <a:t>:</a:t>
            </a:r>
            <a:endParaRPr lang="fr-FR" sz="2200" b="1" u="sng" dirty="0">
              <a:solidFill>
                <a:schemeClr val="accent4"/>
              </a:solidFill>
            </a:endParaRPr>
          </a:p>
          <a:p>
            <a:pPr marL="0" indent="0" algn="just">
              <a:buNone/>
            </a:pPr>
            <a:endParaRPr lang="fr-FR" sz="2200" b="1" u="sng" dirty="0" smtClean="0">
              <a:solidFill>
                <a:schemeClr val="accent4"/>
              </a:solidFill>
            </a:endParaRPr>
          </a:p>
          <a:p>
            <a:pPr marL="0" indent="0" algn="just">
              <a:buNone/>
            </a:pPr>
            <a:r>
              <a:rPr lang="fr-FR" sz="2200" dirty="0"/>
              <a:t>	</a:t>
            </a:r>
            <a:r>
              <a:rPr lang="fr-FR" sz="2200" dirty="0" smtClean="0"/>
              <a:t>-</a:t>
            </a:r>
            <a:r>
              <a:rPr lang="hr-HR" sz="2200" dirty="0" smtClean="0"/>
              <a:t> Potrebno je provoditi temeljiti </a:t>
            </a:r>
            <a:r>
              <a:rPr lang="hr-HR" sz="2200" dirty="0" err="1" smtClean="0"/>
              <a:t>monitoring</a:t>
            </a:r>
            <a:r>
              <a:rPr lang="hr-HR" sz="2200" dirty="0" smtClean="0"/>
              <a:t> vektora</a:t>
            </a:r>
            <a:endParaRPr lang="hr-HR" sz="2200" dirty="0"/>
          </a:p>
          <a:p>
            <a:pPr marL="0" indent="0">
              <a:buNone/>
            </a:pPr>
            <a:r>
              <a:rPr lang="hr-HR" sz="2200" dirty="0" smtClean="0"/>
              <a:t>	- Efikasnost suzbijanja je ograničena </a:t>
            </a:r>
            <a:r>
              <a:rPr lang="fr-FR" sz="2200" dirty="0" smtClean="0">
                <a:sym typeface="Wingdings" pitchFamily="2" charset="2"/>
              </a:rPr>
              <a:t> </a:t>
            </a:r>
            <a:r>
              <a:rPr lang="hr-HR" sz="2200" dirty="0" smtClean="0">
                <a:sym typeface="Wingdings" pitchFamily="2" charset="2"/>
              </a:rPr>
              <a:t>dozvoljena sredstva su 	osjetljiva na visoke temperature i UV zračenje</a:t>
            </a:r>
            <a:endParaRPr lang="fr-FR" sz="2200" dirty="0" smtClean="0"/>
          </a:p>
          <a:p>
            <a:pPr marL="0" indent="0" algn="just">
              <a:buNone/>
            </a:pPr>
            <a:r>
              <a:rPr lang="fr-FR" sz="2200" dirty="0">
                <a:solidFill>
                  <a:schemeClr val="accent4"/>
                </a:solidFill>
                <a:sym typeface="Wingdings" pitchFamily="2" charset="2"/>
              </a:rPr>
              <a:t>	</a:t>
            </a:r>
            <a:r>
              <a:rPr lang="fr-FR" sz="2200" dirty="0" smtClean="0">
                <a:sym typeface="Wingdings" pitchFamily="2" charset="2"/>
              </a:rPr>
              <a:t>-</a:t>
            </a:r>
            <a:r>
              <a:rPr lang="fr-FR" sz="2200" dirty="0" smtClean="0">
                <a:solidFill>
                  <a:schemeClr val="accent4"/>
                </a:solidFill>
                <a:sym typeface="Wingdings" pitchFamily="2" charset="2"/>
              </a:rPr>
              <a:t> </a:t>
            </a:r>
            <a:r>
              <a:rPr lang="hr-HR" sz="2200" dirty="0" smtClean="0">
                <a:sym typeface="Wingdings" pitchFamily="2" charset="2"/>
              </a:rPr>
              <a:t>U EU se k</a:t>
            </a:r>
            <a:r>
              <a:rPr lang="hr-HR" sz="2200" dirty="0" smtClean="0">
                <a:sym typeface="Wingdings" pitchFamily="2" charset="2"/>
              </a:rPr>
              <a:t>oriste </a:t>
            </a:r>
            <a:r>
              <a:rPr lang="hr-HR" sz="2200" dirty="0" smtClean="0">
                <a:solidFill>
                  <a:schemeClr val="accent4"/>
                </a:solidFill>
                <a:sym typeface="Wingdings" pitchFamily="2" charset="2"/>
              </a:rPr>
              <a:t>prirodni </a:t>
            </a:r>
            <a:r>
              <a:rPr lang="hr-HR" sz="2200" dirty="0" err="1" smtClean="0">
                <a:solidFill>
                  <a:schemeClr val="accent4"/>
                </a:solidFill>
                <a:sym typeface="Wingdings" pitchFamily="2" charset="2"/>
              </a:rPr>
              <a:t>piretrin</a:t>
            </a:r>
            <a:r>
              <a:rPr lang="hr-HR" sz="2200" dirty="0" smtClean="0">
                <a:solidFill>
                  <a:schemeClr val="accent4"/>
                </a:solidFill>
                <a:sym typeface="Wingdings" pitchFamily="2" charset="2"/>
              </a:rPr>
              <a:t> </a:t>
            </a:r>
            <a:r>
              <a:rPr lang="hr-HR" sz="2200" dirty="0" smtClean="0">
                <a:sym typeface="Wingdings" pitchFamily="2" charset="2"/>
              </a:rPr>
              <a:t>i </a:t>
            </a:r>
            <a:r>
              <a:rPr lang="hr-HR" sz="2200" dirty="0" err="1" smtClean="0">
                <a:solidFill>
                  <a:schemeClr val="accent4"/>
                </a:solidFill>
                <a:sym typeface="Wingdings" pitchFamily="2" charset="2"/>
              </a:rPr>
              <a:t>azadiraktin</a:t>
            </a:r>
            <a:endParaRPr lang="fr-FR" sz="2200" dirty="0" smtClean="0">
              <a:solidFill>
                <a:schemeClr val="accent4"/>
              </a:solidFill>
              <a:sym typeface="Wingdings" pitchFamily="2" charset="2"/>
            </a:endParaRPr>
          </a:p>
          <a:p>
            <a:pPr marL="0" indent="0" algn="just">
              <a:buNone/>
            </a:pPr>
            <a:r>
              <a:rPr lang="fr-FR" sz="2200" dirty="0">
                <a:sym typeface="Wingdings" pitchFamily="2" charset="2"/>
              </a:rPr>
              <a:t>	</a:t>
            </a:r>
            <a:r>
              <a:rPr lang="fr-FR" sz="2200" dirty="0" smtClean="0">
                <a:sym typeface="Wingdings" pitchFamily="2" charset="2"/>
              </a:rPr>
              <a:t>- </a:t>
            </a:r>
            <a:r>
              <a:rPr lang="hr-HR" sz="2200" dirty="0" smtClean="0">
                <a:sym typeface="Wingdings" pitchFamily="2" charset="2"/>
              </a:rPr>
              <a:t>Imaju kontaktno djelovanje</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13</a:t>
            </a:fld>
            <a:endParaRPr lang="fr-FR" dirty="0"/>
          </a:p>
        </p:txBody>
      </p:sp>
      <p:pic>
        <p:nvPicPr>
          <p:cNvPr id="1026" name="Picture 2" descr="Pyréthrine I, R = CH3Pyréthrine II, R = CO2C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653136"/>
            <a:ext cx="2088232" cy="1409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3008" y="6093876"/>
            <a:ext cx="710451" cy="215444"/>
          </a:xfrm>
          <a:prstGeom prst="rect">
            <a:avLst/>
          </a:prstGeom>
        </p:spPr>
        <p:txBody>
          <a:bodyPr wrap="none">
            <a:spAutoFit/>
          </a:bodyPr>
          <a:lstStyle/>
          <a:p>
            <a:pPr algn="ctr"/>
            <a:r>
              <a:rPr lang="fr-FR" sz="800" i="1" dirty="0">
                <a:solidFill>
                  <a:schemeClr val="bg1">
                    <a:lumMod val="50000"/>
                  </a:schemeClr>
                </a:solidFill>
              </a:rPr>
              <a:t>© </a:t>
            </a:r>
            <a:r>
              <a:rPr lang="fr-FR" sz="800" i="1" dirty="0" smtClean="0">
                <a:solidFill>
                  <a:schemeClr val="bg1">
                    <a:lumMod val="50000"/>
                  </a:schemeClr>
                </a:solidFill>
              </a:rPr>
              <a:t>Wikipédia</a:t>
            </a:r>
            <a:endParaRPr lang="fr-FR" sz="800" i="1" dirty="0">
              <a:solidFill>
                <a:schemeClr val="bg1">
                  <a:lumMod val="50000"/>
                </a:schemeClr>
              </a:solidFill>
            </a:endParaRPr>
          </a:p>
        </p:txBody>
      </p:sp>
      <p:pic>
        <p:nvPicPr>
          <p:cNvPr id="19" name="Image 18"/>
          <p:cNvPicPr/>
          <p:nvPr/>
        </p:nvPicPr>
        <p:blipFill>
          <a:blip r:embed="rId4" cstate="print">
            <a:extLst>
              <a:ext uri="{28A0092B-C50C-407E-A947-70E740481C1C}">
                <a14:useLocalDpi xmlns:a14="http://schemas.microsoft.com/office/drawing/2010/main" val="0"/>
              </a:ext>
            </a:extLst>
          </a:blip>
          <a:stretch>
            <a:fillRect/>
          </a:stretch>
        </p:blipFill>
        <p:spPr>
          <a:xfrm>
            <a:off x="3563888" y="4496536"/>
            <a:ext cx="2561317" cy="1673307"/>
          </a:xfrm>
          <a:prstGeom prst="rect">
            <a:avLst/>
          </a:prstGeom>
          <a:ln>
            <a:noFill/>
          </a:ln>
          <a:effectLst>
            <a:softEdge rad="112500"/>
          </a:effectLst>
        </p:spPr>
      </p:pic>
      <p:pic>
        <p:nvPicPr>
          <p:cNvPr id="24" name="Image 23"/>
          <p:cNvPicPr/>
          <p:nvPr/>
        </p:nvPicPr>
        <p:blipFill rotWithShape="1">
          <a:blip r:embed="rId5" cstate="print">
            <a:extLst>
              <a:ext uri="{28A0092B-C50C-407E-A947-70E740481C1C}">
                <a14:useLocalDpi xmlns:a14="http://schemas.microsoft.com/office/drawing/2010/main" val="0"/>
              </a:ext>
            </a:extLst>
          </a:blip>
          <a:srcRect l="8764" r="9295"/>
          <a:stretch/>
        </p:blipFill>
        <p:spPr bwMode="auto">
          <a:xfrm rot="16200000">
            <a:off x="6255626" y="4541100"/>
            <a:ext cx="1673308" cy="1584175"/>
          </a:xfrm>
          <a:prstGeom prst="rect">
            <a:avLst/>
          </a:prstGeom>
          <a:ln>
            <a:noFill/>
          </a:ln>
          <a:effectLst>
            <a:softEdge rad="112500"/>
          </a:effectLst>
          <a:extLst>
            <a:ext uri="{53640926-AAD7-44D8-BBD7-CCE9431645EC}">
              <a14:shadowObscured xmlns:a14="http://schemas.microsoft.com/office/drawing/2010/main"/>
            </a:ext>
          </a:extLst>
        </p:spPr>
      </p:pic>
      <p:sp>
        <p:nvSpPr>
          <p:cNvPr id="9" name="Titre 1"/>
          <p:cNvSpPr txBox="1">
            <a:spLocks/>
          </p:cNvSpPr>
          <p:nvPr/>
        </p:nvSpPr>
        <p:spPr>
          <a:xfrm>
            <a:off x="154766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hr-HR" sz="3200" b="1" dirty="0" smtClean="0">
                <a:solidFill>
                  <a:schemeClr val="accent4"/>
                </a:solidFill>
              </a:rPr>
              <a:t>Suzbijanje vektora (američkog cvrčka)</a:t>
            </a:r>
            <a:endParaRPr lang="fr-FR" sz="3200" b="1" dirty="0">
              <a:solidFill>
                <a:schemeClr val="accent4"/>
              </a:solidFill>
            </a:endParaRPr>
          </a:p>
        </p:txBody>
      </p:sp>
    </p:spTree>
    <p:extLst>
      <p:ext uri="{BB962C8B-B14F-4D97-AF65-F5344CB8AC3E}">
        <p14:creationId xmlns:p14="http://schemas.microsoft.com/office/powerpoint/2010/main" val="97862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err="1">
                <a:solidFill>
                  <a:schemeClr val="accent4"/>
                </a:solidFill>
              </a:rPr>
              <a:t>Monitoring</a:t>
            </a:r>
            <a:r>
              <a:rPr lang="hr-HR" sz="3200" b="1" dirty="0">
                <a:solidFill>
                  <a:schemeClr val="accent4"/>
                </a:solidFill>
              </a:rPr>
              <a:t> zlatne žutice</a:t>
            </a:r>
            <a:endParaRPr lang="fr-FR" sz="3200" b="1" dirty="0">
              <a:solidFill>
                <a:schemeClr val="accent4"/>
              </a:solidFill>
            </a:endParaRPr>
          </a:p>
        </p:txBody>
      </p:sp>
      <p:sp>
        <p:nvSpPr>
          <p:cNvPr id="3" name="Espace réservé du contenu 2"/>
          <p:cNvSpPr>
            <a:spLocks noGrp="1"/>
          </p:cNvSpPr>
          <p:nvPr>
            <p:ph idx="1"/>
          </p:nvPr>
        </p:nvSpPr>
        <p:spPr>
          <a:xfrm>
            <a:off x="539552" y="1628800"/>
            <a:ext cx="8064896" cy="4525963"/>
          </a:xfrm>
        </p:spPr>
        <p:txBody>
          <a:bodyPr>
            <a:normAutofit/>
          </a:bodyPr>
          <a:lstStyle/>
          <a:p>
            <a:pPr marL="0" indent="0" algn="just">
              <a:buNone/>
            </a:pPr>
            <a:r>
              <a:rPr lang="hr-HR" sz="2200" b="1" u="sng" dirty="0">
                <a:solidFill>
                  <a:schemeClr val="accent4"/>
                </a:solidFill>
              </a:rPr>
              <a:t>Nova zaraza zlatnom žuticom u području koje još nije zaraženo može se spriječiti suzbijanjem potencijalnih izvora zaraze:</a:t>
            </a:r>
          </a:p>
          <a:p>
            <a:pPr marL="0" indent="0" algn="just">
              <a:buNone/>
            </a:pPr>
            <a:endParaRPr lang="fr-FR" sz="2200" b="1" u="sng" dirty="0">
              <a:solidFill>
                <a:srgbClr val="261474"/>
              </a:solidFill>
            </a:endParaRPr>
          </a:p>
          <a:p>
            <a:pPr algn="just"/>
            <a:r>
              <a:rPr lang="hr-HR" sz="2200" dirty="0" smtClean="0"/>
              <a:t>Potencijalni izvori zaraze</a:t>
            </a:r>
            <a:r>
              <a:rPr lang="en-US" sz="2200" dirty="0" smtClean="0"/>
              <a:t>: </a:t>
            </a:r>
            <a:r>
              <a:rPr lang="hr-HR" sz="2200" dirty="0" smtClean="0"/>
              <a:t>divlja loza, zapušteni trsovi i ostale biljne vrste poput obične </a:t>
            </a:r>
            <a:r>
              <a:rPr lang="hr-HR" sz="2200" dirty="0" err="1" smtClean="0"/>
              <a:t>pavitine</a:t>
            </a:r>
            <a:r>
              <a:rPr lang="hr-HR" sz="2200" dirty="0" smtClean="0"/>
              <a:t> i crne johe: </a:t>
            </a:r>
          </a:p>
          <a:p>
            <a:pPr algn="just"/>
            <a:endParaRPr lang="hr-HR" sz="100" dirty="0" smtClean="0"/>
          </a:p>
          <a:p>
            <a:pPr lvl="1" algn="just">
              <a:buFont typeface="Calibri" panose="020F0502020204030204" pitchFamily="34" charset="0"/>
              <a:buChar char="−"/>
            </a:pPr>
            <a:r>
              <a:rPr lang="hr-HR" sz="2200" dirty="0" smtClean="0"/>
              <a:t> Ove biljke predstavljaju rizik epidemijskog širenja</a:t>
            </a:r>
          </a:p>
          <a:p>
            <a:pPr lvl="1" algn="just">
              <a:buFont typeface="Calibri" panose="020F0502020204030204" pitchFamily="34" charset="0"/>
              <a:buChar char="−"/>
            </a:pPr>
            <a:r>
              <a:rPr lang="hr-HR" sz="2200" dirty="0"/>
              <a:t> </a:t>
            </a:r>
            <a:r>
              <a:rPr lang="hr-HR" sz="2200" dirty="0" smtClean="0"/>
              <a:t>Također su važne u smislu očuvanja </a:t>
            </a:r>
            <a:r>
              <a:rPr lang="hr-HR" sz="2200" dirty="0" err="1" smtClean="0"/>
              <a:t>bioraznolikosti</a:t>
            </a:r>
            <a:r>
              <a:rPr lang="hr-HR" sz="2200" dirty="0" smtClean="0"/>
              <a:t> ekosustava</a:t>
            </a:r>
            <a:endParaRPr lang="en-US" sz="2200" dirty="0"/>
          </a:p>
          <a:p>
            <a:pPr lvl="1" algn="just"/>
            <a:endParaRPr lang="hr-HR" sz="2200" dirty="0" smtClean="0"/>
          </a:p>
          <a:p>
            <a:pPr marL="914400" lvl="2" indent="0" algn="just">
              <a:buNone/>
            </a:pPr>
            <a:r>
              <a:rPr lang="fr-FR" sz="2200" dirty="0" smtClean="0">
                <a:sym typeface="Wingdings" pitchFamily="2" charset="2"/>
              </a:rPr>
              <a:t> </a:t>
            </a:r>
            <a:r>
              <a:rPr lang="hr-HR" sz="2200" dirty="0" smtClean="0">
                <a:sym typeface="Wingdings" pitchFamily="2" charset="2"/>
              </a:rPr>
              <a:t>Djelovati u skladu sa situacijom i procjenom rizika</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14</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49762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p:nvPr/>
        </p:nvPicPr>
        <p:blipFill>
          <a:blip r:embed="rId3" cstate="print">
            <a:extLst>
              <a:ext uri="{28A0092B-C50C-407E-A947-70E740481C1C}">
                <a14:useLocalDpi xmlns:a14="http://schemas.microsoft.com/office/drawing/2010/main" val="0"/>
              </a:ext>
            </a:extLst>
          </a:blip>
          <a:stretch>
            <a:fillRect/>
          </a:stretch>
        </p:blipFill>
        <p:spPr>
          <a:xfrm>
            <a:off x="5855620" y="2386135"/>
            <a:ext cx="2155488" cy="1906961"/>
          </a:xfrm>
          <a:prstGeom prst="rect">
            <a:avLst/>
          </a:prstGeom>
        </p:spPr>
      </p:pic>
      <p:pic>
        <p:nvPicPr>
          <p:cNvPr id="23" name="Image 22"/>
          <p:cNvPicPr/>
          <p:nvPr/>
        </p:nvPicPr>
        <p:blipFill>
          <a:blip r:embed="rId4" cstate="print">
            <a:extLst>
              <a:ext uri="{28A0092B-C50C-407E-A947-70E740481C1C}">
                <a14:useLocalDpi xmlns:a14="http://schemas.microsoft.com/office/drawing/2010/main" val="0"/>
              </a:ext>
            </a:extLst>
          </a:blip>
          <a:stretch>
            <a:fillRect/>
          </a:stretch>
        </p:blipFill>
        <p:spPr>
          <a:xfrm>
            <a:off x="3090803" y="2386135"/>
            <a:ext cx="2561317" cy="1906961"/>
          </a:xfrm>
          <a:prstGeom prst="rect">
            <a:avLst/>
          </a:prstGeom>
        </p:spPr>
      </p:pic>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688320" y="2386135"/>
            <a:ext cx="2155488" cy="1906961"/>
          </a:xfrm>
          <a:prstGeom prst="rect">
            <a:avLst/>
          </a:prstGeom>
        </p:spPr>
      </p:pic>
      <p:sp>
        <p:nvSpPr>
          <p:cNvPr id="2" name="Titre 1"/>
          <p:cNvSpPr>
            <a:spLocks noGrp="1"/>
          </p:cNvSpPr>
          <p:nvPr>
            <p:ph type="title"/>
          </p:nvPr>
        </p:nvSpPr>
        <p:spPr>
          <a:xfrm>
            <a:off x="1907704" y="260648"/>
            <a:ext cx="6264696" cy="652934"/>
          </a:xfrm>
        </p:spPr>
        <p:txBody>
          <a:bodyPr>
            <a:normAutofit/>
          </a:bodyPr>
          <a:lstStyle/>
          <a:p>
            <a:pPr algn="l"/>
            <a:r>
              <a:rPr lang="hr-HR" sz="3200" b="1" dirty="0" err="1" smtClean="0">
                <a:solidFill>
                  <a:schemeClr val="accent4"/>
                </a:solidFill>
              </a:rPr>
              <a:t>Monitoring</a:t>
            </a:r>
            <a:r>
              <a:rPr lang="hr-HR" sz="3200" b="1" dirty="0" smtClean="0">
                <a:solidFill>
                  <a:schemeClr val="accent4"/>
                </a:solidFill>
              </a:rPr>
              <a:t> zlatne žutice</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r>
              <a:rPr lang="hr-HR" sz="2200" b="1" u="sng" dirty="0" smtClean="0">
                <a:solidFill>
                  <a:schemeClr val="accent4"/>
                </a:solidFill>
              </a:rPr>
              <a:t>Prepoznavanje američkog cvrčka</a:t>
            </a:r>
            <a:endParaRPr lang="fr-FR" sz="2200" b="1" u="sng" dirty="0" smtClean="0">
              <a:solidFill>
                <a:schemeClr val="accent4"/>
              </a:solidFill>
            </a:endParaRPr>
          </a:p>
          <a:p>
            <a:pPr marL="0" indent="0" algn="just">
              <a:buNone/>
            </a:pPr>
            <a:endParaRPr lang="fr-FR" sz="2200" b="1" u="sng" dirty="0">
              <a:solidFill>
                <a:schemeClr val="accent4"/>
              </a:solidFill>
            </a:endParaRPr>
          </a:p>
          <a:p>
            <a:pPr marL="0" indent="0" algn="just">
              <a:buNone/>
            </a:pPr>
            <a:endParaRPr lang="fr-FR" sz="2200" b="1" u="sng"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15</a:t>
            </a:fld>
            <a:endParaRPr lang="fr-FR" dirty="0"/>
          </a:p>
        </p:txBody>
      </p:sp>
      <p:sp>
        <p:nvSpPr>
          <p:cNvPr id="15" name="ZoneTexte 14"/>
          <p:cNvSpPr txBox="1"/>
          <p:nvPr/>
        </p:nvSpPr>
        <p:spPr>
          <a:xfrm>
            <a:off x="2438228" y="4319518"/>
            <a:ext cx="4135096" cy="261610"/>
          </a:xfrm>
          <a:prstGeom prst="rect">
            <a:avLst/>
          </a:prstGeom>
          <a:noFill/>
        </p:spPr>
        <p:txBody>
          <a:bodyPr wrap="square" rtlCol="0">
            <a:spAutoFit/>
          </a:bodyPr>
          <a:lstStyle/>
          <a:p>
            <a:pPr algn="ctr"/>
            <a:r>
              <a:rPr lang="hr-HR" sz="1100" i="1" dirty="0" smtClean="0"/>
              <a:t>Stadiji razvoja ličinke</a:t>
            </a:r>
            <a:r>
              <a:rPr lang="fr-FR" sz="1100" i="1" dirty="0" smtClean="0"/>
              <a:t>: L1 </a:t>
            </a:r>
            <a:r>
              <a:rPr lang="hr-HR" sz="1100" i="1" dirty="0" smtClean="0"/>
              <a:t>(lijevo)</a:t>
            </a:r>
            <a:r>
              <a:rPr lang="fr-FR" sz="1100" i="1" dirty="0" smtClean="0"/>
              <a:t>, L3 </a:t>
            </a:r>
            <a:r>
              <a:rPr lang="hr-HR" sz="1100" i="1" dirty="0" smtClean="0"/>
              <a:t>(u sredini) i </a:t>
            </a:r>
            <a:r>
              <a:rPr lang="fr-FR" sz="1100" i="1" dirty="0" smtClean="0"/>
              <a:t>L5 </a:t>
            </a:r>
            <a:r>
              <a:rPr lang="hr-HR" sz="1100" i="1" dirty="0" smtClean="0"/>
              <a:t>(desno)</a:t>
            </a:r>
            <a:endParaRPr lang="fr-FR" sz="1100" i="1" dirty="0"/>
          </a:p>
        </p:txBody>
      </p:sp>
      <p:sp>
        <p:nvSpPr>
          <p:cNvPr id="21" name="Ellipse 20"/>
          <p:cNvSpPr/>
          <p:nvPr/>
        </p:nvSpPr>
        <p:spPr>
          <a:xfrm>
            <a:off x="4716016" y="3717032"/>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28184" y="3284984"/>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674098" y="2195572"/>
            <a:ext cx="5683479" cy="369332"/>
          </a:xfrm>
          <a:prstGeom prst="rect">
            <a:avLst/>
          </a:prstGeom>
          <a:solidFill>
            <a:schemeClr val="accent3">
              <a:lumMod val="20000"/>
              <a:lumOff val="80000"/>
            </a:schemeClr>
          </a:solidFill>
          <a:ln>
            <a:solidFill>
              <a:srgbClr val="00B050"/>
            </a:solidFill>
          </a:ln>
        </p:spPr>
        <p:txBody>
          <a:bodyPr wrap="none" rtlCol="0">
            <a:spAutoFit/>
          </a:bodyPr>
          <a:lstStyle/>
          <a:p>
            <a:pPr algn="ctr"/>
            <a:r>
              <a:rPr lang="hr-HR" dirty="0" smtClean="0"/>
              <a:t>Ima dvije simetrične crne točke na </a:t>
            </a:r>
            <a:r>
              <a:rPr lang="hr-HR" dirty="0" err="1" smtClean="0"/>
              <a:t>dorzo</a:t>
            </a:r>
            <a:r>
              <a:rPr lang="hr-HR" dirty="0" smtClean="0"/>
              <a:t>-lateralnoj poziciji </a:t>
            </a:r>
            <a:endParaRPr lang="fr-FR" dirty="0"/>
          </a:p>
        </p:txBody>
      </p:sp>
      <p:sp>
        <p:nvSpPr>
          <p:cNvPr id="25" name="ZoneTexte 24"/>
          <p:cNvSpPr txBox="1"/>
          <p:nvPr/>
        </p:nvSpPr>
        <p:spPr>
          <a:xfrm>
            <a:off x="4865816" y="6479758"/>
            <a:ext cx="4135096" cy="261610"/>
          </a:xfrm>
          <a:prstGeom prst="rect">
            <a:avLst/>
          </a:prstGeom>
          <a:noFill/>
        </p:spPr>
        <p:txBody>
          <a:bodyPr wrap="square" rtlCol="0">
            <a:spAutoFit/>
          </a:bodyPr>
          <a:lstStyle/>
          <a:p>
            <a:pPr algn="ctr"/>
            <a:r>
              <a:rPr lang="fr-FR" sz="1100" i="1" dirty="0" smtClean="0"/>
              <a:t>Scapho</a:t>
            </a:r>
            <a:r>
              <a:rPr lang="hr-HR" sz="1100" i="1" dirty="0" smtClean="0"/>
              <a:t>i</a:t>
            </a:r>
            <a:r>
              <a:rPr lang="fr-FR" sz="1100" i="1" dirty="0" smtClean="0"/>
              <a:t>deus titanus</a:t>
            </a:r>
            <a:endParaRPr lang="fr-FR" sz="1100" i="1" dirty="0"/>
          </a:p>
        </p:txBody>
      </p:sp>
      <p:sp>
        <p:nvSpPr>
          <p:cNvPr id="27" name="Espace réservé du contenu 2"/>
          <p:cNvSpPr txBox="1">
            <a:spLocks/>
          </p:cNvSpPr>
          <p:nvPr/>
        </p:nvSpPr>
        <p:spPr>
          <a:xfrm>
            <a:off x="509015" y="4847285"/>
            <a:ext cx="4456112" cy="2028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solidFill>
                  <a:schemeClr val="tx1">
                    <a:lumMod val="85000"/>
                    <a:lumOff val="15000"/>
                  </a:schemeClr>
                </a:solidFill>
              </a:rPr>
              <a:t>Odrasli oblik:</a:t>
            </a:r>
          </a:p>
          <a:p>
            <a:pPr algn="just"/>
            <a:r>
              <a:rPr lang="hr-HR" sz="2200" dirty="0" smtClean="0">
                <a:solidFill>
                  <a:schemeClr val="tx1">
                    <a:lumMod val="85000"/>
                    <a:lumOff val="15000"/>
                  </a:schemeClr>
                </a:solidFill>
              </a:rPr>
              <a:t>Smeđe je boje</a:t>
            </a:r>
            <a:endParaRPr lang="en-US" sz="2200" dirty="0">
              <a:solidFill>
                <a:schemeClr val="tx1">
                  <a:lumMod val="85000"/>
                  <a:lumOff val="15000"/>
                </a:schemeClr>
              </a:solidFill>
            </a:endParaRPr>
          </a:p>
          <a:p>
            <a:pPr algn="just"/>
            <a:r>
              <a:rPr lang="hr-HR" sz="2200" dirty="0" smtClean="0">
                <a:solidFill>
                  <a:schemeClr val="tx1">
                    <a:lumMod val="85000"/>
                    <a:lumOff val="15000"/>
                  </a:schemeClr>
                </a:solidFill>
              </a:rPr>
              <a:t>Duljine od </a:t>
            </a:r>
            <a:r>
              <a:rPr lang="en-US" sz="2200" dirty="0" smtClean="0">
                <a:solidFill>
                  <a:schemeClr val="tx1">
                    <a:lumMod val="85000"/>
                    <a:lumOff val="15000"/>
                  </a:schemeClr>
                </a:solidFill>
              </a:rPr>
              <a:t>4</a:t>
            </a:r>
            <a:r>
              <a:rPr lang="hr-HR" sz="2200" dirty="0" smtClean="0">
                <a:solidFill>
                  <a:schemeClr val="tx1">
                    <a:lumMod val="85000"/>
                    <a:lumOff val="15000"/>
                  </a:schemeClr>
                </a:solidFill>
              </a:rPr>
              <a:t>,</a:t>
            </a:r>
            <a:r>
              <a:rPr lang="en-US" sz="2200" dirty="0" smtClean="0">
                <a:solidFill>
                  <a:schemeClr val="tx1">
                    <a:lumMod val="85000"/>
                    <a:lumOff val="15000"/>
                  </a:schemeClr>
                </a:solidFill>
              </a:rPr>
              <a:t>8 </a:t>
            </a:r>
            <a:r>
              <a:rPr lang="hr-HR" sz="2200" dirty="0" smtClean="0">
                <a:solidFill>
                  <a:schemeClr val="tx1">
                    <a:lumMod val="85000"/>
                    <a:lumOff val="15000"/>
                  </a:schemeClr>
                </a:solidFill>
              </a:rPr>
              <a:t>do </a:t>
            </a:r>
            <a:r>
              <a:rPr lang="en-US" sz="2200" dirty="0" smtClean="0">
                <a:solidFill>
                  <a:schemeClr val="tx1">
                    <a:lumMod val="85000"/>
                    <a:lumOff val="15000"/>
                  </a:schemeClr>
                </a:solidFill>
              </a:rPr>
              <a:t>5</a:t>
            </a:r>
            <a:r>
              <a:rPr lang="hr-HR" sz="2200" dirty="0" smtClean="0">
                <a:solidFill>
                  <a:schemeClr val="tx1">
                    <a:lumMod val="85000"/>
                    <a:lumOff val="15000"/>
                  </a:schemeClr>
                </a:solidFill>
              </a:rPr>
              <a:t>,</a:t>
            </a:r>
            <a:r>
              <a:rPr lang="en-US" sz="2200" dirty="0" smtClean="0">
                <a:solidFill>
                  <a:schemeClr val="tx1">
                    <a:lumMod val="85000"/>
                    <a:lumOff val="15000"/>
                  </a:schemeClr>
                </a:solidFill>
              </a:rPr>
              <a:t>8 mm</a:t>
            </a:r>
            <a:endParaRPr lang="hr-HR" sz="2200" dirty="0" smtClean="0">
              <a:solidFill>
                <a:schemeClr val="tx1">
                  <a:lumMod val="85000"/>
                  <a:lumOff val="15000"/>
                </a:schemeClr>
              </a:solidFill>
            </a:endParaRPr>
          </a:p>
        </p:txBody>
      </p:sp>
      <p:pic>
        <p:nvPicPr>
          <p:cNvPr id="19" name="Image 18"/>
          <p:cNvPicPr/>
          <p:nvPr/>
        </p:nvPicPr>
        <p:blipFill rotWithShape="1">
          <a:blip r:embed="rId6" cstate="print">
            <a:extLst>
              <a:ext uri="{28A0092B-C50C-407E-A947-70E740481C1C}">
                <a14:useLocalDpi xmlns:a14="http://schemas.microsoft.com/office/drawing/2010/main" val="0"/>
              </a:ext>
            </a:extLst>
          </a:blip>
          <a:srcRect l="8764" r="9295"/>
          <a:stretch/>
        </p:blipFill>
        <p:spPr bwMode="auto">
          <a:xfrm rot="16200000">
            <a:off x="6102025" y="4743001"/>
            <a:ext cx="1751459" cy="1669210"/>
          </a:xfrm>
          <a:prstGeom prst="rect">
            <a:avLst/>
          </a:prstGeom>
          <a:ln>
            <a:noFill/>
          </a:ln>
          <a:extLst>
            <a:ext uri="{53640926-AAD7-44D8-BBD7-CCE9431645EC}">
              <a14:shadowObscured xmlns:a14="http://schemas.microsoft.com/office/drawing/2010/main"/>
            </a:ext>
          </a:extLst>
        </p:spPr>
      </p:pic>
      <p:sp>
        <p:nvSpPr>
          <p:cNvPr id="24" name="Ellipse 23"/>
          <p:cNvSpPr/>
          <p:nvPr/>
        </p:nvSpPr>
        <p:spPr>
          <a:xfrm>
            <a:off x="1547664" y="2780928"/>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6808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err="1">
                <a:solidFill>
                  <a:schemeClr val="accent4"/>
                </a:solidFill>
              </a:rPr>
              <a:t>Monitoring</a:t>
            </a:r>
            <a:r>
              <a:rPr lang="hr-HR" sz="3200" b="1" dirty="0">
                <a:solidFill>
                  <a:schemeClr val="accent4"/>
                </a:solidFill>
              </a:rPr>
              <a:t> zlatne žutice</a:t>
            </a:r>
            <a:endParaRPr lang="fr-FR" sz="3200" b="1" dirty="0">
              <a:solidFill>
                <a:schemeClr val="accent4"/>
              </a:solidFill>
            </a:endParaRPr>
          </a:p>
        </p:txBody>
      </p:sp>
      <p:sp>
        <p:nvSpPr>
          <p:cNvPr id="14" name="Espace réservé du contenu 2"/>
          <p:cNvSpPr>
            <a:spLocks noGrp="1"/>
          </p:cNvSpPr>
          <p:nvPr>
            <p:ph idx="1"/>
          </p:nvPr>
        </p:nvSpPr>
        <p:spPr>
          <a:xfrm>
            <a:off x="395536" y="1412776"/>
            <a:ext cx="8318831" cy="4525963"/>
          </a:xfrm>
        </p:spPr>
        <p:txBody>
          <a:bodyPr>
            <a:normAutofit fontScale="92500" lnSpcReduction="10000"/>
          </a:bodyPr>
          <a:lstStyle/>
          <a:p>
            <a:pPr marL="0" indent="0" algn="just">
              <a:buNone/>
            </a:pPr>
            <a:r>
              <a:rPr lang="hr-HR" sz="2200" b="1" u="sng" dirty="0">
                <a:solidFill>
                  <a:schemeClr val="accent4"/>
                </a:solidFill>
              </a:rPr>
              <a:t>Prepoznavanje američkog cvrčka</a:t>
            </a:r>
            <a:endParaRPr lang="fr-FR" sz="2200" b="1" u="sng" dirty="0">
              <a:solidFill>
                <a:schemeClr val="accent4"/>
              </a:solidFill>
            </a:endParaRPr>
          </a:p>
          <a:p>
            <a:pPr marL="0" indent="0" algn="just">
              <a:buNone/>
            </a:pPr>
            <a:endParaRPr lang="en-US" sz="2200" dirty="0"/>
          </a:p>
          <a:p>
            <a:pPr algn="just"/>
            <a:r>
              <a:rPr lang="hr-HR" sz="2200" dirty="0" smtClean="0"/>
              <a:t>S ponešto iskustva </a:t>
            </a:r>
            <a:r>
              <a:rPr lang="hr-HR" sz="2200" dirty="0"/>
              <a:t>američkog </a:t>
            </a:r>
            <a:r>
              <a:rPr lang="hr-HR" sz="2200" dirty="0" smtClean="0"/>
              <a:t>cvrčka je </a:t>
            </a:r>
            <a:r>
              <a:rPr lang="hr-HR" sz="2200" dirty="0"/>
              <a:t>moguće prepoznati </a:t>
            </a:r>
            <a:r>
              <a:rPr lang="hr-HR" sz="2200" dirty="0" smtClean="0"/>
              <a:t>na trsu već od prvog razvojnog stadija ličinke</a:t>
            </a:r>
          </a:p>
          <a:p>
            <a:pPr algn="just"/>
            <a:endParaRPr lang="en-US" sz="1700" dirty="0"/>
          </a:p>
          <a:p>
            <a:pPr algn="just"/>
            <a:r>
              <a:rPr lang="hr-HR" sz="2200" dirty="0" smtClean="0"/>
              <a:t>Za prve razvojne stadije potrebno je pregledati 100 do 200 listova na mladicama na deblu i na bazalnim listovima</a:t>
            </a:r>
          </a:p>
          <a:p>
            <a:pPr algn="just"/>
            <a:endParaRPr lang="hr-HR" sz="1700" dirty="0"/>
          </a:p>
          <a:p>
            <a:pPr algn="just"/>
            <a:r>
              <a:rPr lang="hr-HR" sz="2200" dirty="0" smtClean="0"/>
              <a:t>Tretiranje insekticidima obavezno je izvršiti u terminima koji su određeni Naredbom o suzbijanju zlatne žutice (NN 46/2017)</a:t>
            </a:r>
          </a:p>
          <a:p>
            <a:pPr algn="just"/>
            <a:endParaRPr lang="en-US" sz="1700" dirty="0"/>
          </a:p>
          <a:p>
            <a:pPr algn="just"/>
            <a:r>
              <a:rPr lang="hr-HR" sz="2200" dirty="0" smtClean="0"/>
              <a:t>Žute ljepljive ploče koriste se za ulov </a:t>
            </a:r>
          </a:p>
          <a:p>
            <a:pPr marL="182563" indent="-182563" algn="just">
              <a:buNone/>
            </a:pPr>
            <a:r>
              <a:rPr lang="hr-HR" sz="2200" dirty="0"/>
              <a:t>	</a:t>
            </a:r>
            <a:r>
              <a:rPr lang="hr-HR" sz="2200" dirty="0" smtClean="0"/>
              <a:t>odraslih oblika u vinogradu ili </a:t>
            </a:r>
          </a:p>
          <a:p>
            <a:pPr marL="182563" indent="-182563" algn="just">
              <a:buNone/>
            </a:pPr>
            <a:r>
              <a:rPr lang="hr-HR" sz="2200" dirty="0"/>
              <a:t>	</a:t>
            </a:r>
            <a:r>
              <a:rPr lang="hr-HR" sz="2200" dirty="0" smtClean="0"/>
              <a:t>u blizini zapuštenih loza</a:t>
            </a:r>
          </a:p>
        </p:txBody>
      </p:sp>
      <p:sp>
        <p:nvSpPr>
          <p:cNvPr id="4" name="Espace réservé du numéro de diapositive 3"/>
          <p:cNvSpPr>
            <a:spLocks noGrp="1"/>
          </p:cNvSpPr>
          <p:nvPr>
            <p:ph type="sldNum" sz="quarter" idx="12"/>
          </p:nvPr>
        </p:nvSpPr>
        <p:spPr>
          <a:xfrm>
            <a:off x="6867266" y="6421542"/>
            <a:ext cx="2057400" cy="365125"/>
          </a:xfrm>
        </p:spPr>
        <p:txBody>
          <a:bodyPr/>
          <a:lstStyle/>
          <a:p>
            <a:fld id="{CEEAE205-6137-41B9-BEA5-9BC9887B9550}" type="slidenum">
              <a:rPr lang="fr-FR" smtClean="0"/>
              <a:t>16</a:t>
            </a:fld>
            <a:endParaRPr lang="fr-FR" dirty="0"/>
          </a:p>
        </p:txBody>
      </p:sp>
      <p:pic>
        <p:nvPicPr>
          <p:cNvPr id="8194" name="Picture 2" descr="P:\INVA PROTECT\Photos\Photos pièges\Haut Rhin\EGU\EGU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7" t="22514" r="34740" b="58596"/>
          <a:stretch/>
        </p:blipFill>
        <p:spPr bwMode="auto">
          <a:xfrm>
            <a:off x="5724128" y="4490596"/>
            <a:ext cx="3240360" cy="20593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724128" y="6544949"/>
            <a:ext cx="3224805" cy="261610"/>
          </a:xfrm>
          <a:prstGeom prst="rect">
            <a:avLst/>
          </a:prstGeom>
          <a:noFill/>
        </p:spPr>
        <p:txBody>
          <a:bodyPr wrap="square" rtlCol="0">
            <a:spAutoFit/>
          </a:bodyPr>
          <a:lstStyle/>
          <a:p>
            <a:pPr algn="ctr"/>
            <a:r>
              <a:rPr lang="hr-HR" sz="1100" i="1" dirty="0" smtClean="0"/>
              <a:t>Žuta ljepljiva ploča (IFV)</a:t>
            </a:r>
            <a:endParaRPr lang="fr-FR" sz="1100" i="1" dirty="0"/>
          </a:p>
        </p:txBody>
      </p:sp>
    </p:spTree>
    <p:extLst>
      <p:ext uri="{BB962C8B-B14F-4D97-AF65-F5344CB8AC3E}">
        <p14:creationId xmlns:p14="http://schemas.microsoft.com/office/powerpoint/2010/main" val="4283156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6264696" cy="652934"/>
          </a:xfrm>
        </p:spPr>
        <p:txBody>
          <a:bodyPr>
            <a:normAutofit/>
          </a:bodyPr>
          <a:lstStyle/>
          <a:p>
            <a:pPr algn="l"/>
            <a:r>
              <a:rPr lang="hr-HR" sz="3200" b="1" dirty="0" smtClean="0">
                <a:solidFill>
                  <a:schemeClr val="accent4"/>
                </a:solidFill>
              </a:rPr>
              <a:t>Alternativne mjere </a:t>
            </a:r>
            <a:r>
              <a:rPr lang="hr-HR" sz="3200" b="1" dirty="0" smtClean="0">
                <a:solidFill>
                  <a:schemeClr val="accent4"/>
                </a:solidFill>
              </a:rPr>
              <a:t>suzbijanja vektora</a:t>
            </a:r>
            <a:endParaRPr lang="fr-FR" sz="3200" b="1" dirty="0">
              <a:solidFill>
                <a:schemeClr val="accent4"/>
              </a:solidFill>
            </a:endParaRPr>
          </a:p>
        </p:txBody>
      </p:sp>
      <p:sp>
        <p:nvSpPr>
          <p:cNvPr id="14" name="Espace réservé du contenu 2"/>
          <p:cNvSpPr>
            <a:spLocks noGrp="1"/>
          </p:cNvSpPr>
          <p:nvPr>
            <p:ph idx="1"/>
          </p:nvPr>
        </p:nvSpPr>
        <p:spPr>
          <a:xfrm>
            <a:off x="332207" y="1700808"/>
            <a:ext cx="8318831" cy="4752528"/>
          </a:xfrm>
        </p:spPr>
        <p:txBody>
          <a:bodyPr>
            <a:normAutofit lnSpcReduction="10000"/>
          </a:bodyPr>
          <a:lstStyle/>
          <a:p>
            <a:pPr marL="0" indent="0" algn="ctr">
              <a:buNone/>
            </a:pPr>
            <a:r>
              <a:rPr lang="hr-HR" sz="2400" b="1" u="sng" dirty="0" smtClean="0">
                <a:solidFill>
                  <a:srgbClr val="C00000"/>
                </a:solidFill>
              </a:rPr>
              <a:t>Mogu se koristiti zajedno s tretiranjem insekticidima </a:t>
            </a:r>
          </a:p>
          <a:p>
            <a:pPr marL="0" indent="0" algn="ctr">
              <a:buNone/>
            </a:pPr>
            <a:r>
              <a:rPr lang="hr-HR" sz="2400" b="1" u="sng" dirty="0" smtClean="0">
                <a:solidFill>
                  <a:srgbClr val="C00000"/>
                </a:solidFill>
              </a:rPr>
              <a:t>(ne mogu zamijeniti insekticide)</a:t>
            </a:r>
          </a:p>
          <a:p>
            <a:pPr marL="0" indent="0" algn="just">
              <a:buNone/>
            </a:pPr>
            <a:endParaRPr lang="fr-FR" sz="2200" b="1" u="sng" dirty="0" smtClean="0">
              <a:solidFill>
                <a:srgbClr val="C00000"/>
              </a:solidFill>
            </a:endParaRPr>
          </a:p>
          <a:p>
            <a:pPr marL="0" indent="0" algn="just">
              <a:buNone/>
            </a:pPr>
            <a:r>
              <a:rPr lang="hr-HR" sz="2200" b="1" u="sng" dirty="0" smtClean="0">
                <a:solidFill>
                  <a:schemeClr val="accent4"/>
                </a:solidFill>
              </a:rPr>
              <a:t>Primjena ekstrakta naranče</a:t>
            </a:r>
            <a:endParaRPr lang="fr-FR" sz="2200" b="1" u="sng" dirty="0" smtClean="0">
              <a:solidFill>
                <a:schemeClr val="accent4"/>
              </a:solidFill>
            </a:endParaRPr>
          </a:p>
          <a:p>
            <a:pPr marL="0" indent="0" algn="just">
              <a:buNone/>
            </a:pPr>
            <a:r>
              <a:rPr lang="fr-FR" sz="2200" dirty="0"/>
              <a:t>	- </a:t>
            </a:r>
            <a:r>
              <a:rPr lang="hr-HR" sz="2200" dirty="0"/>
              <a:t>Isušuje ličinke</a:t>
            </a:r>
          </a:p>
          <a:p>
            <a:pPr marL="0" indent="0" algn="just">
              <a:buNone/>
            </a:pPr>
            <a:r>
              <a:rPr lang="fr-FR" sz="2200" dirty="0" smtClean="0"/>
              <a:t>	- </a:t>
            </a:r>
            <a:r>
              <a:rPr lang="hr-HR" sz="2200" dirty="0" smtClean="0"/>
              <a:t>Nije registriran kao insekticid</a:t>
            </a:r>
            <a:endParaRPr lang="fr-FR" sz="2200" dirty="0" smtClean="0"/>
          </a:p>
          <a:p>
            <a:pPr marL="0" indent="0" algn="just">
              <a:buNone/>
            </a:pPr>
            <a:endParaRPr lang="fr-FR" sz="2200" dirty="0" smtClean="0"/>
          </a:p>
          <a:p>
            <a:pPr marL="0" indent="0" algn="just">
              <a:buNone/>
            </a:pPr>
            <a:r>
              <a:rPr lang="hr-HR" sz="2200" b="1" u="sng" dirty="0" smtClean="0">
                <a:solidFill>
                  <a:schemeClr val="accent4"/>
                </a:solidFill>
              </a:rPr>
              <a:t>Primjena kaolina</a:t>
            </a:r>
            <a:endParaRPr lang="en-US" sz="2200" b="1" u="sng" dirty="0" smtClean="0">
              <a:solidFill>
                <a:schemeClr val="accent4"/>
              </a:solidFill>
            </a:endParaRPr>
          </a:p>
          <a:p>
            <a:pPr marL="0" indent="0" algn="just">
              <a:buNone/>
            </a:pPr>
            <a:r>
              <a:rPr lang="en-US" sz="2200" dirty="0"/>
              <a:t>	</a:t>
            </a:r>
            <a:r>
              <a:rPr lang="en-US" sz="2200" dirty="0" smtClean="0"/>
              <a:t>- </a:t>
            </a:r>
            <a:r>
              <a:rPr lang="hr-HR" sz="2200" dirty="0" smtClean="0"/>
              <a:t>Povećava stupanj odumiranja ličinki i odraslih oblika</a:t>
            </a:r>
          </a:p>
          <a:p>
            <a:pPr marL="0" indent="0" algn="just">
              <a:buNone/>
            </a:pPr>
            <a:endParaRPr lang="hr-HR" sz="2200" dirty="0"/>
          </a:p>
          <a:p>
            <a:pPr marL="0" indent="0" algn="just">
              <a:buNone/>
            </a:pPr>
            <a:r>
              <a:rPr lang="hr-HR" sz="2200" dirty="0" smtClean="0"/>
              <a:t>Ove mjere zasad nisu dovoljno istražene te ih treba primijeniti s oprezom i isključivo kao nadopuna standardnim </a:t>
            </a:r>
            <a:r>
              <a:rPr lang="hr-HR" sz="2200" dirty="0" smtClean="0"/>
              <a:t>mjerama (primjeni insekticida). </a:t>
            </a:r>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17</a:t>
            </a:fld>
            <a:endParaRPr lang="fr-FR" dirty="0"/>
          </a:p>
        </p:txBody>
      </p:sp>
    </p:spTree>
    <p:extLst>
      <p:ext uri="{BB962C8B-B14F-4D97-AF65-F5344CB8AC3E}">
        <p14:creationId xmlns:p14="http://schemas.microsoft.com/office/powerpoint/2010/main" val="1275578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6264696" cy="652934"/>
          </a:xfrm>
        </p:spPr>
        <p:txBody>
          <a:bodyPr>
            <a:normAutofit fontScale="90000"/>
          </a:bodyPr>
          <a:lstStyle/>
          <a:p>
            <a:pPr algn="l"/>
            <a:r>
              <a:rPr lang="hr-HR" sz="3200" b="1" dirty="0" smtClean="0">
                <a:solidFill>
                  <a:schemeClr val="accent4"/>
                </a:solidFill>
              </a:rPr>
              <a:t>Uklanjanje i uništavanje zaraženih trsova</a:t>
            </a:r>
            <a:endParaRPr lang="fr-FR" sz="3200" b="1" dirty="0">
              <a:solidFill>
                <a:schemeClr val="accent4"/>
              </a:solidFill>
            </a:endParaRPr>
          </a:p>
        </p:txBody>
      </p:sp>
      <p:sp>
        <p:nvSpPr>
          <p:cNvPr id="14" name="Espace réservé du contenu 2"/>
          <p:cNvSpPr>
            <a:spLocks noGrp="1"/>
          </p:cNvSpPr>
          <p:nvPr>
            <p:ph idx="1"/>
          </p:nvPr>
        </p:nvSpPr>
        <p:spPr>
          <a:xfrm>
            <a:off x="332207" y="1700808"/>
            <a:ext cx="8625671" cy="4752528"/>
          </a:xfrm>
        </p:spPr>
        <p:txBody>
          <a:bodyPr>
            <a:normAutofit/>
          </a:bodyPr>
          <a:lstStyle/>
          <a:p>
            <a:r>
              <a:rPr lang="hr-HR" sz="2200" dirty="0" err="1"/>
              <a:t>Monitoring</a:t>
            </a:r>
            <a:r>
              <a:rPr lang="hr-HR" sz="2200" dirty="0"/>
              <a:t> vinograda je</a:t>
            </a:r>
            <a:r>
              <a:rPr lang="hr-HR" sz="2200" b="1" dirty="0">
                <a:solidFill>
                  <a:schemeClr val="accent4"/>
                </a:solidFill>
              </a:rPr>
              <a:t> iznimno bitan</a:t>
            </a:r>
            <a:endParaRPr lang="en-US" sz="2200" dirty="0"/>
          </a:p>
          <a:p>
            <a:r>
              <a:rPr lang="hr-HR" sz="2200" dirty="0" smtClean="0"/>
              <a:t>Provodi se na individualnoj i regionalnoj razini</a:t>
            </a:r>
            <a:endParaRPr lang="en-US" sz="2200" dirty="0" smtClean="0"/>
          </a:p>
          <a:p>
            <a:r>
              <a:rPr lang="hr-HR" sz="2200" dirty="0" smtClean="0"/>
              <a:t>Organiziran </a:t>
            </a:r>
            <a:r>
              <a:rPr lang="hr-HR" sz="2200" dirty="0" smtClean="0"/>
              <a:t>je i </a:t>
            </a:r>
            <a:r>
              <a:rPr lang="hr-HR" sz="2200" dirty="0" smtClean="0"/>
              <a:t>od </a:t>
            </a:r>
            <a:r>
              <a:rPr lang="hr-HR" sz="2200" dirty="0"/>
              <a:t>strane službenih tijela</a:t>
            </a:r>
            <a:endParaRPr lang="en-US" sz="2200" dirty="0"/>
          </a:p>
          <a:p>
            <a:r>
              <a:rPr lang="hr-HR" sz="2200" dirty="0" smtClean="0"/>
              <a:t>Bolest se potvrđuje laboratorijskom analizom</a:t>
            </a:r>
            <a:endParaRPr lang="en-US" sz="2200" dirty="0" smtClean="0"/>
          </a:p>
          <a:p>
            <a:pPr marL="0" indent="0">
              <a:buNone/>
            </a:pPr>
            <a:endParaRPr lang="en-US" sz="2200" b="1" dirty="0" smtClean="0">
              <a:solidFill>
                <a:schemeClr val="accent4"/>
              </a:solidFill>
            </a:endParaRPr>
          </a:p>
          <a:p>
            <a:endParaRPr lang="en-US" sz="2200" b="1" dirty="0">
              <a:solidFill>
                <a:schemeClr val="accent4"/>
              </a:solidFill>
            </a:endParaRPr>
          </a:p>
          <a:p>
            <a:pPr algn="ctr"/>
            <a:r>
              <a:rPr lang="hr-HR" sz="2600" b="1" dirty="0" smtClean="0">
                <a:solidFill>
                  <a:schemeClr val="accent4"/>
                </a:solidFill>
              </a:rPr>
              <a:t>Naredba </a:t>
            </a:r>
            <a:r>
              <a:rPr lang="hr-HR" sz="2600" b="1" dirty="0">
                <a:solidFill>
                  <a:schemeClr val="accent4"/>
                </a:solidFill>
              </a:rPr>
              <a:t>o suzbijanju zlatne žutice  </a:t>
            </a:r>
            <a:r>
              <a:rPr lang="hr-HR" sz="2600" b="1" dirty="0" smtClean="0">
                <a:solidFill>
                  <a:schemeClr val="accent4"/>
                </a:solidFill>
              </a:rPr>
              <a:t>(NN 46/2017) </a:t>
            </a:r>
            <a:r>
              <a:rPr lang="hr-HR" sz="2600" b="1" dirty="0" smtClean="0">
                <a:solidFill>
                  <a:schemeClr val="accent4"/>
                </a:solidFill>
                <a:sym typeface="Wingdings" pitchFamily="2" charset="2"/>
              </a:rPr>
              <a:t>propisuje </a:t>
            </a:r>
            <a:r>
              <a:rPr lang="hr-HR" sz="2600" b="1" dirty="0" smtClean="0">
                <a:solidFill>
                  <a:schemeClr val="accent4"/>
                </a:solidFill>
                <a:sym typeface="Wingdings" pitchFamily="2" charset="2"/>
              </a:rPr>
              <a:t>obavezno </a:t>
            </a:r>
            <a:r>
              <a:rPr lang="en-US" sz="2600" b="1" dirty="0" err="1" smtClean="0">
                <a:solidFill>
                  <a:schemeClr val="accent4"/>
                </a:solidFill>
                <a:sym typeface="Wingdings" pitchFamily="2" charset="2"/>
              </a:rPr>
              <a:t>uklanjanje</a:t>
            </a:r>
            <a:r>
              <a:rPr lang="en-US" sz="2600" b="1" dirty="0" smtClean="0">
                <a:solidFill>
                  <a:schemeClr val="accent4"/>
                </a:solidFill>
                <a:sym typeface="Wingdings" pitchFamily="2" charset="2"/>
              </a:rPr>
              <a:t> </a:t>
            </a:r>
            <a:r>
              <a:rPr lang="en-US" sz="2600" b="1" dirty="0">
                <a:solidFill>
                  <a:schemeClr val="accent4"/>
                </a:solidFill>
                <a:sym typeface="Wingdings" pitchFamily="2" charset="2"/>
              </a:rPr>
              <a:t>i </a:t>
            </a:r>
            <a:r>
              <a:rPr lang="en-US" sz="2600" b="1" dirty="0" err="1">
                <a:solidFill>
                  <a:schemeClr val="accent4"/>
                </a:solidFill>
                <a:sym typeface="Wingdings" pitchFamily="2" charset="2"/>
              </a:rPr>
              <a:t>uništavanje</a:t>
            </a:r>
            <a:r>
              <a:rPr lang="en-US" sz="2600" b="1" dirty="0">
                <a:solidFill>
                  <a:schemeClr val="accent4"/>
                </a:solidFill>
                <a:sym typeface="Wingdings" pitchFamily="2" charset="2"/>
              </a:rPr>
              <a:t> </a:t>
            </a:r>
            <a:r>
              <a:rPr lang="en-US" sz="2600" b="1" dirty="0" err="1" smtClean="0">
                <a:solidFill>
                  <a:schemeClr val="accent4"/>
                </a:solidFill>
                <a:sym typeface="Wingdings" pitchFamily="2" charset="2"/>
              </a:rPr>
              <a:t>zaraženih</a:t>
            </a:r>
            <a:r>
              <a:rPr lang="en-US" sz="2600" b="1" dirty="0" smtClean="0">
                <a:solidFill>
                  <a:schemeClr val="accent4"/>
                </a:solidFill>
                <a:sym typeface="Wingdings" pitchFamily="2" charset="2"/>
              </a:rPr>
              <a:t> </a:t>
            </a:r>
            <a:r>
              <a:rPr lang="en-US" sz="2600" b="1" dirty="0" err="1">
                <a:solidFill>
                  <a:schemeClr val="accent4"/>
                </a:solidFill>
                <a:sym typeface="Wingdings" pitchFamily="2" charset="2"/>
              </a:rPr>
              <a:t>trsova</a:t>
            </a:r>
            <a:endParaRPr lang="en-US" sz="2600" b="1" dirty="0" smtClean="0">
              <a:solidFill>
                <a:schemeClr val="accent4"/>
              </a:solidFill>
              <a:sym typeface="Wingdings" pitchFamily="2" charset="2"/>
            </a:endParaRPr>
          </a:p>
          <a:p>
            <a:pPr algn="ctr"/>
            <a:endParaRPr lang="en-US" sz="2000" b="1" dirty="0">
              <a:solidFill>
                <a:schemeClr val="accent4"/>
              </a:solidFill>
              <a:sym typeface="Wingdings" pitchFamily="2" charset="2"/>
            </a:endParaRPr>
          </a:p>
          <a:p>
            <a:r>
              <a:rPr lang="hr-HR" sz="2200" dirty="0" smtClean="0">
                <a:sym typeface="Wingdings" pitchFamily="2" charset="2"/>
              </a:rPr>
              <a:t>U slučaju zaraze više od 20% trsova u vinogradu, obično se provodi krčenje čitavog vinograda</a:t>
            </a:r>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18</a:t>
            </a:fld>
            <a:endParaRPr lang="fr-FR" dirty="0"/>
          </a:p>
        </p:txBody>
      </p:sp>
      <p:pic>
        <p:nvPicPr>
          <p:cNvPr id="3074" name="Picture 2" descr="Résultat de recherche d'images pour &quot;prospection flavescence doré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62" y="1420892"/>
            <a:ext cx="3314142" cy="2209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8245825" y="3501008"/>
            <a:ext cx="712053" cy="215444"/>
          </a:xfrm>
          <a:prstGeom prst="rect">
            <a:avLst/>
          </a:prstGeom>
        </p:spPr>
        <p:txBody>
          <a:bodyPr wrap="none">
            <a:spAutoFit/>
          </a:bodyPr>
          <a:lstStyle/>
          <a:p>
            <a:pPr algn="ctr"/>
            <a:r>
              <a:rPr lang="fr-FR" sz="800" i="1" dirty="0">
                <a:solidFill>
                  <a:schemeClr val="bg1">
                    <a:lumMod val="50000"/>
                  </a:schemeClr>
                </a:solidFill>
              </a:rPr>
              <a:t>© </a:t>
            </a:r>
            <a:r>
              <a:rPr lang="fr-FR" sz="800" i="1" dirty="0" err="1" smtClean="0">
                <a:solidFill>
                  <a:schemeClr val="bg1">
                    <a:lumMod val="50000"/>
                  </a:schemeClr>
                </a:solidFill>
              </a:rPr>
              <a:t>Vitisphère</a:t>
            </a:r>
            <a:endParaRPr lang="fr-FR" sz="800" i="1" dirty="0">
              <a:solidFill>
                <a:schemeClr val="bg1">
                  <a:lumMod val="50000"/>
                </a:schemeClr>
              </a:solidFill>
            </a:endParaRPr>
          </a:p>
        </p:txBody>
      </p:sp>
    </p:spTree>
    <p:extLst>
      <p:ext uri="{BB962C8B-B14F-4D97-AF65-F5344CB8AC3E}">
        <p14:creationId xmlns:p14="http://schemas.microsoft.com/office/powerpoint/2010/main" val="3798328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6264696" cy="652934"/>
          </a:xfrm>
        </p:spPr>
        <p:txBody>
          <a:bodyPr>
            <a:normAutofit/>
          </a:bodyPr>
          <a:lstStyle/>
          <a:p>
            <a:pPr algn="l"/>
            <a:r>
              <a:rPr lang="hr-HR" sz="3200" b="1" dirty="0" smtClean="0">
                <a:solidFill>
                  <a:schemeClr val="accent4"/>
                </a:solidFill>
              </a:rPr>
              <a:t>Istraživanja </a:t>
            </a:r>
            <a:r>
              <a:rPr lang="hr-HR" sz="3200" b="1" dirty="0" smtClean="0">
                <a:solidFill>
                  <a:schemeClr val="accent4"/>
                </a:solidFill>
              </a:rPr>
              <a:t>na temu zlatne žutice</a:t>
            </a:r>
            <a:endParaRPr lang="fr-FR" sz="3200" b="1" dirty="0">
              <a:solidFill>
                <a:schemeClr val="accent4"/>
              </a:solidFill>
            </a:endParaRPr>
          </a:p>
        </p:txBody>
      </p:sp>
      <p:sp>
        <p:nvSpPr>
          <p:cNvPr id="14" name="Espace réservé du contenu 2"/>
          <p:cNvSpPr>
            <a:spLocks noGrp="1"/>
          </p:cNvSpPr>
          <p:nvPr>
            <p:ph idx="1"/>
          </p:nvPr>
        </p:nvSpPr>
        <p:spPr>
          <a:xfrm>
            <a:off x="332207" y="1484784"/>
            <a:ext cx="8632281" cy="4824536"/>
          </a:xfrm>
        </p:spPr>
        <p:txBody>
          <a:bodyPr>
            <a:normAutofit/>
          </a:bodyPr>
          <a:lstStyle/>
          <a:p>
            <a:r>
              <a:rPr lang="hr-HR" sz="2200" b="1" u="sng" dirty="0" smtClean="0">
                <a:solidFill>
                  <a:schemeClr val="accent4"/>
                </a:solidFill>
              </a:rPr>
              <a:t>Sortne razlike u osjetljivosti na zlatnu žuticu</a:t>
            </a:r>
            <a:endParaRPr lang="en-US" sz="2200" b="1" u="sng" dirty="0" smtClean="0">
              <a:solidFill>
                <a:schemeClr val="accent4"/>
              </a:solidFill>
            </a:endParaRPr>
          </a:p>
          <a:p>
            <a:pPr marL="0" indent="0">
              <a:buNone/>
            </a:pPr>
            <a:endParaRPr lang="en-US" sz="2200" u="sng" dirty="0" smtClean="0">
              <a:solidFill>
                <a:schemeClr val="accent4"/>
              </a:solidFill>
            </a:endParaRPr>
          </a:p>
          <a:p>
            <a:pPr>
              <a:buFontTx/>
              <a:buChar char="-"/>
            </a:pPr>
            <a:r>
              <a:rPr lang="hr-HR" sz="2200" dirty="0" smtClean="0"/>
              <a:t>Sorte se razlikuju u osjetljivosti na zlatnu žuticu </a:t>
            </a:r>
            <a:r>
              <a:rPr lang="en-US" sz="2200" dirty="0" smtClean="0">
                <a:sym typeface="Wingdings" pitchFamily="2" charset="2"/>
              </a:rPr>
              <a:t> </a:t>
            </a:r>
            <a:r>
              <a:rPr lang="hr-HR" sz="2200" dirty="0" smtClean="0"/>
              <a:t>u zaraženim područjima preporuča se saditi one koje su manje osjetljive (npr. Merlot)</a:t>
            </a:r>
            <a:endParaRPr lang="en-US" sz="2200" dirty="0" smtClean="0"/>
          </a:p>
          <a:p>
            <a:pPr>
              <a:buFontTx/>
              <a:buChar char="-"/>
            </a:pPr>
            <a:r>
              <a:rPr lang="hr-HR" sz="2200" dirty="0" smtClean="0"/>
              <a:t>Podloge ne pokazuju simptome zaraze ili pokazuju vrlo blage simptome</a:t>
            </a:r>
            <a:endParaRPr lang="en-US" sz="2200" dirty="0" smtClean="0"/>
          </a:p>
          <a:p>
            <a:pPr>
              <a:buFontTx/>
              <a:buChar char="-"/>
            </a:pPr>
            <a:r>
              <a:rPr lang="hr-HR" sz="2200" dirty="0" smtClean="0"/>
              <a:t>Genetska otpornost </a:t>
            </a:r>
            <a:r>
              <a:rPr lang="en-US" sz="2200" dirty="0" smtClean="0">
                <a:sym typeface="Wingdings" pitchFamily="2" charset="2"/>
              </a:rPr>
              <a:t> </a:t>
            </a:r>
            <a:r>
              <a:rPr lang="hr-HR" sz="2200" dirty="0" smtClean="0">
                <a:sym typeface="Wingdings" pitchFamily="2" charset="2"/>
              </a:rPr>
              <a:t>potrebno je stimulirati prirodnu otpornost</a:t>
            </a:r>
            <a:endParaRPr lang="en-US" sz="2200" dirty="0" smtClean="0"/>
          </a:p>
          <a:p>
            <a:pPr>
              <a:buFontTx/>
              <a:buChar char="-"/>
            </a:pPr>
            <a:endParaRPr lang="en-US" sz="2200" dirty="0"/>
          </a:p>
          <a:p>
            <a:pPr marL="0" indent="0" algn="ctr">
              <a:buNone/>
            </a:pPr>
            <a:r>
              <a:rPr lang="hr-HR" sz="2200" b="1" dirty="0" smtClean="0">
                <a:solidFill>
                  <a:schemeClr val="accent4"/>
                </a:solidFill>
              </a:rPr>
              <a:t>Kad </a:t>
            </a:r>
            <a:r>
              <a:rPr lang="hr-HR" sz="2200" b="1" dirty="0" smtClean="0">
                <a:solidFill>
                  <a:schemeClr val="accent4"/>
                </a:solidFill>
              </a:rPr>
              <a:t>sorta </a:t>
            </a:r>
            <a:r>
              <a:rPr lang="hr-HR" sz="2200" b="1" dirty="0" smtClean="0">
                <a:solidFill>
                  <a:schemeClr val="accent4"/>
                </a:solidFill>
              </a:rPr>
              <a:t>slabije pokazuje </a:t>
            </a:r>
            <a:r>
              <a:rPr lang="hr-HR" sz="2200" b="1" dirty="0" smtClean="0">
                <a:solidFill>
                  <a:schemeClr val="accent4"/>
                </a:solidFill>
              </a:rPr>
              <a:t>simptome tada se: </a:t>
            </a:r>
            <a:endParaRPr lang="en-US" sz="2200" b="1" dirty="0" smtClean="0">
              <a:solidFill>
                <a:schemeClr val="accent4"/>
              </a:solidFill>
            </a:endParaRPr>
          </a:p>
          <a:p>
            <a:pPr marL="271463" indent="-271463" algn="ctr">
              <a:buFont typeface="Wingdings" pitchFamily="2" charset="2"/>
              <a:buChar char="à"/>
            </a:pPr>
            <a:r>
              <a:rPr lang="hr-HR" sz="2200" b="1" i="1" dirty="0" smtClean="0">
                <a:solidFill>
                  <a:schemeClr val="accent4"/>
                </a:solidFill>
                <a:sym typeface="Wingdings" pitchFamily="2" charset="2"/>
              </a:rPr>
              <a:t>Fitoplazma </a:t>
            </a:r>
            <a:r>
              <a:rPr lang="hr-HR" sz="2200" b="1" i="1" dirty="0" smtClean="0">
                <a:solidFill>
                  <a:schemeClr val="accent4"/>
                </a:solidFill>
                <a:sym typeface="Wingdings" pitchFamily="2" charset="2"/>
              </a:rPr>
              <a:t>u </a:t>
            </a:r>
            <a:r>
              <a:rPr lang="hr-HR" sz="2200" b="1" i="1" dirty="0" smtClean="0">
                <a:solidFill>
                  <a:schemeClr val="accent4"/>
                </a:solidFill>
                <a:sym typeface="Wingdings" pitchFamily="2" charset="2"/>
              </a:rPr>
              <a:t>manjoj mjeri razmnožava </a:t>
            </a:r>
            <a:r>
              <a:rPr lang="hr-HR" sz="2200" b="1" i="1" dirty="0" smtClean="0">
                <a:solidFill>
                  <a:schemeClr val="accent4"/>
                </a:solidFill>
                <a:sym typeface="Wingdings" pitchFamily="2" charset="2"/>
              </a:rPr>
              <a:t>unutar trsa</a:t>
            </a:r>
            <a:endParaRPr lang="en-US" sz="2200" b="1" i="1" dirty="0" smtClean="0">
              <a:solidFill>
                <a:schemeClr val="accent4"/>
              </a:solidFill>
              <a:sym typeface="Wingdings" pitchFamily="2" charset="2"/>
            </a:endParaRPr>
          </a:p>
          <a:p>
            <a:pPr marL="271463" indent="-271463" algn="ctr">
              <a:buFont typeface="Wingdings" pitchFamily="2" charset="2"/>
              <a:buChar char="à"/>
            </a:pPr>
            <a:r>
              <a:rPr lang="hr-HR" sz="2200" b="1" i="1" dirty="0" smtClean="0">
                <a:solidFill>
                  <a:schemeClr val="accent4"/>
                </a:solidFill>
                <a:sym typeface="Wingdings" pitchFamily="2" charset="2"/>
              </a:rPr>
              <a:t>Bolest u manjoj prenosi na druge trsove</a:t>
            </a:r>
            <a:endParaRPr lang="en-US" sz="2200" b="1" i="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19</a:t>
            </a:fld>
            <a:endParaRPr lang="fr-FR" dirty="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0" name="Image 9"/>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1" name="Image 10"/>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2" name="Image 11"/>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4270182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Uvod</a:t>
            </a:r>
            <a:endParaRPr lang="fr-FR" sz="3200" b="1" dirty="0">
              <a:solidFill>
                <a:schemeClr val="accent4"/>
              </a:solidFill>
            </a:endParaRPr>
          </a:p>
        </p:txBody>
      </p:sp>
      <p:sp>
        <p:nvSpPr>
          <p:cNvPr id="3" name="Espace réservé du contenu 2"/>
          <p:cNvSpPr>
            <a:spLocks noGrp="1"/>
          </p:cNvSpPr>
          <p:nvPr>
            <p:ph idx="1"/>
          </p:nvPr>
        </p:nvSpPr>
        <p:spPr>
          <a:xfrm>
            <a:off x="395536" y="1578119"/>
            <a:ext cx="5754077" cy="4525963"/>
          </a:xfrm>
        </p:spPr>
        <p:txBody>
          <a:bodyPr>
            <a:normAutofit fontScale="92500" lnSpcReduction="20000"/>
          </a:bodyPr>
          <a:lstStyle/>
          <a:p>
            <a:pPr marL="0" indent="0" algn="just">
              <a:buNone/>
            </a:pPr>
            <a:r>
              <a:rPr lang="hr-HR" sz="2200" dirty="0" smtClean="0"/>
              <a:t>Zlatna žutica je po prvi put detektirana </a:t>
            </a:r>
            <a:r>
              <a:rPr lang="en-US" sz="2200" dirty="0" smtClean="0"/>
              <a:t>1950</a:t>
            </a:r>
            <a:r>
              <a:rPr lang="hr-HR" sz="2200" dirty="0" smtClean="0"/>
              <a:t>-tih godina u Francuskoj</a:t>
            </a:r>
            <a:endParaRPr lang="en-US" sz="2200" dirty="0" smtClean="0"/>
          </a:p>
          <a:p>
            <a:pPr marL="0" indent="0" algn="just">
              <a:buNone/>
            </a:pPr>
            <a:endParaRPr lang="en-US" sz="2200" dirty="0" smtClean="0"/>
          </a:p>
          <a:p>
            <a:pPr algn="just"/>
            <a:r>
              <a:rPr lang="hr-HR" sz="2200" dirty="0" smtClean="0"/>
              <a:t>Zaražene trsove je nemoguće izliječiti</a:t>
            </a:r>
            <a:endParaRPr lang="en-US" sz="2200" dirty="0" smtClean="0"/>
          </a:p>
          <a:p>
            <a:pPr marL="0" indent="0" algn="just">
              <a:buNone/>
            </a:pPr>
            <a:endParaRPr lang="en-US" sz="2200" dirty="0" smtClean="0"/>
          </a:p>
          <a:p>
            <a:pPr algn="just"/>
            <a:r>
              <a:rPr lang="hr-HR" sz="2200" dirty="0"/>
              <a:t>Nalazi se na </a:t>
            </a:r>
            <a:r>
              <a:rPr lang="fr-FR" sz="2200" dirty="0"/>
              <a:t>A2 EPPO </a:t>
            </a:r>
            <a:r>
              <a:rPr lang="hr-HR" sz="2200" dirty="0"/>
              <a:t>listi</a:t>
            </a:r>
            <a:endParaRPr lang="en-US" sz="2200" dirty="0"/>
          </a:p>
          <a:p>
            <a:pPr algn="just"/>
            <a:endParaRPr lang="en-US" sz="2200" dirty="0" smtClean="0"/>
          </a:p>
          <a:p>
            <a:pPr algn="just"/>
            <a:r>
              <a:rPr lang="hr-HR" sz="2200" dirty="0" smtClean="0"/>
              <a:t>Za njeno širenje potrebno je istovremena prisutnost fitoplazme (uzročnika bolesti), vektora (američkog cvrčka) i domaćina (loze)</a:t>
            </a:r>
            <a:endParaRPr lang="en-US" sz="2200" dirty="0" smtClean="0"/>
          </a:p>
          <a:p>
            <a:pPr algn="just"/>
            <a:endParaRPr lang="en-US" sz="2200" dirty="0" smtClean="0"/>
          </a:p>
          <a:p>
            <a:pPr marL="0" indent="0" algn="just">
              <a:buNone/>
            </a:pPr>
            <a:r>
              <a:rPr lang="en-US" sz="2200" dirty="0" smtClean="0"/>
              <a:t>	</a:t>
            </a:r>
          </a:p>
          <a:p>
            <a:pPr marL="0" indent="0" algn="ctr">
              <a:buNone/>
            </a:pPr>
            <a:r>
              <a:rPr lang="en-US" sz="2200" b="1" dirty="0" smtClean="0">
                <a:solidFill>
                  <a:schemeClr val="accent4"/>
                </a:solidFill>
                <a:sym typeface="Wingdings" pitchFamily="2" charset="2"/>
              </a:rPr>
              <a:t> </a:t>
            </a:r>
            <a:r>
              <a:rPr lang="hr-HR" sz="2200" b="1" dirty="0" smtClean="0">
                <a:solidFill>
                  <a:schemeClr val="accent4"/>
                </a:solidFill>
                <a:sym typeface="Wingdings" pitchFamily="2" charset="2"/>
              </a:rPr>
              <a:t>U slučaju izostanka suzbijanja, moguće </a:t>
            </a:r>
          </a:p>
          <a:p>
            <a:pPr marL="0" indent="0" algn="ctr">
              <a:buNone/>
            </a:pPr>
            <a:r>
              <a:rPr lang="hr-HR" sz="2200" b="1" dirty="0" smtClean="0">
                <a:solidFill>
                  <a:schemeClr val="accent4"/>
                </a:solidFill>
                <a:sym typeface="Wingdings" pitchFamily="2" charset="2"/>
              </a:rPr>
              <a:t>je njeno brzo širenje, znatni gubici prinosa </a:t>
            </a:r>
          </a:p>
          <a:p>
            <a:pPr marL="0" indent="0" algn="ctr">
              <a:buNone/>
            </a:pPr>
            <a:r>
              <a:rPr lang="hr-HR" sz="2200" b="1" dirty="0" smtClean="0">
                <a:solidFill>
                  <a:schemeClr val="accent4"/>
                </a:solidFill>
                <a:sym typeface="Wingdings" pitchFamily="2" charset="2"/>
              </a:rPr>
              <a:t>te čak propadanje čitavih vinograda</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a:t>
            </a:fld>
            <a:endParaRPr lang="fr-FR" dirty="0"/>
          </a:p>
        </p:txBody>
      </p:sp>
      <p:pic>
        <p:nvPicPr>
          <p:cNvPr id="5" name="Picture 2" descr="http://www.vignevin.com/typo3temp/pics/1380e35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23" y="5589240"/>
            <a:ext cx="2265982" cy="648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vignevin-sudouest.com/publications/fiches-pratiques/images/scaphoidus-ti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94" y="3911793"/>
            <a:ext cx="2254911" cy="160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vescence dor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412776"/>
            <a:ext cx="1524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11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a:spLocks noGrp="1"/>
          </p:cNvSpPr>
          <p:nvPr>
            <p:ph idx="1"/>
          </p:nvPr>
        </p:nvSpPr>
        <p:spPr>
          <a:xfrm>
            <a:off x="332207" y="1628800"/>
            <a:ext cx="8632281" cy="4824536"/>
          </a:xfrm>
        </p:spPr>
        <p:txBody>
          <a:bodyPr>
            <a:normAutofit/>
          </a:bodyPr>
          <a:lstStyle/>
          <a:p>
            <a:r>
              <a:rPr lang="hr-HR" sz="2200" b="1" u="sng" dirty="0" smtClean="0">
                <a:solidFill>
                  <a:schemeClr val="accent4"/>
                </a:solidFill>
              </a:rPr>
              <a:t>Molekularni </a:t>
            </a:r>
            <a:r>
              <a:rPr lang="hr-HR" sz="2200" b="1" u="sng" dirty="0" err="1" smtClean="0">
                <a:solidFill>
                  <a:schemeClr val="accent4"/>
                </a:solidFill>
              </a:rPr>
              <a:t>inhibitori</a:t>
            </a:r>
            <a:endParaRPr lang="en-US" sz="2200" b="1" u="sng" dirty="0" smtClean="0">
              <a:solidFill>
                <a:schemeClr val="accent4"/>
              </a:solidFill>
            </a:endParaRPr>
          </a:p>
          <a:p>
            <a:pPr marL="0" indent="0">
              <a:buNone/>
            </a:pPr>
            <a:r>
              <a:rPr lang="en-US" sz="2200" dirty="0"/>
              <a:t>	</a:t>
            </a:r>
            <a:r>
              <a:rPr lang="en-US" sz="2200" dirty="0" smtClean="0"/>
              <a:t>- </a:t>
            </a:r>
            <a:r>
              <a:rPr lang="hr-HR" sz="2200" dirty="0" smtClean="0"/>
              <a:t>blokiraju fitoplazmu prije nego što dođe do stanica</a:t>
            </a:r>
            <a:endParaRPr lang="en-US" sz="2200" dirty="0" smtClean="0"/>
          </a:p>
          <a:p>
            <a:pPr marL="0" indent="0">
              <a:buNone/>
            </a:pPr>
            <a:endParaRPr lang="en-US" sz="2200" b="1" u="sng" dirty="0">
              <a:solidFill>
                <a:schemeClr val="accent4"/>
              </a:solidFill>
            </a:endParaRPr>
          </a:p>
          <a:p>
            <a:pPr marL="0" indent="0">
              <a:buNone/>
            </a:pPr>
            <a:endParaRPr lang="en-US" sz="2200" b="1" u="sng" dirty="0">
              <a:solidFill>
                <a:schemeClr val="accent4"/>
              </a:solidFill>
            </a:endParaRPr>
          </a:p>
          <a:p>
            <a:r>
              <a:rPr lang="hr-HR" sz="2200" b="1" u="sng" dirty="0" smtClean="0">
                <a:solidFill>
                  <a:schemeClr val="accent4"/>
                </a:solidFill>
              </a:rPr>
              <a:t>Snimke iz zraka</a:t>
            </a:r>
            <a:endParaRPr lang="en-US" sz="2200" b="1" u="sng" dirty="0" smtClean="0">
              <a:solidFill>
                <a:schemeClr val="accent4"/>
              </a:solidFill>
            </a:endParaRPr>
          </a:p>
          <a:p>
            <a:pPr marL="0" indent="0">
              <a:buNone/>
            </a:pPr>
            <a:r>
              <a:rPr lang="en-US" sz="2200" dirty="0" smtClean="0"/>
              <a:t>	- </a:t>
            </a:r>
            <a:r>
              <a:rPr lang="hr-HR" sz="2200" dirty="0" smtClean="0"/>
              <a:t>primjena </a:t>
            </a:r>
            <a:r>
              <a:rPr lang="hr-HR" sz="2200" dirty="0" err="1" smtClean="0"/>
              <a:t>dronova</a:t>
            </a:r>
            <a:r>
              <a:rPr lang="hr-HR" sz="2200" dirty="0" smtClean="0"/>
              <a:t> s ciljem rane </a:t>
            </a:r>
          </a:p>
          <a:p>
            <a:pPr marL="0" indent="0">
              <a:buNone/>
            </a:pPr>
            <a:r>
              <a:rPr lang="hr-HR" sz="2200" dirty="0"/>
              <a:t>	</a:t>
            </a:r>
            <a:r>
              <a:rPr lang="hr-HR" sz="2200" dirty="0" smtClean="0"/>
              <a:t>detekcije simptoma zlatne žutice</a:t>
            </a:r>
          </a:p>
          <a:p>
            <a:pPr marL="0" indent="0">
              <a:buNone/>
            </a:pPr>
            <a:r>
              <a:rPr lang="hr-HR" sz="2200" dirty="0"/>
              <a:t>	</a:t>
            </a:r>
            <a:r>
              <a:rPr lang="hr-HR" sz="2200" dirty="0" smtClean="0"/>
              <a:t>unutar vinograda</a:t>
            </a:r>
          </a:p>
          <a:p>
            <a:pPr marL="0" indent="0">
              <a:buNone/>
            </a:pPr>
            <a:endParaRPr lang="en-US" sz="2200" dirty="0" smtClean="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20</a:t>
            </a:fld>
            <a:endParaRPr lang="fr-FR" dirty="0"/>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0" name="Image 9"/>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1" name="Image 10"/>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2" name="Image 11"/>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3" name="Image 12"/>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pic>
        <p:nvPicPr>
          <p:cNvPr id="4098" name="Picture 2" descr="Résultat de recherche d'images pour &quot;drones flavescence dorée&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1732" y="2636912"/>
            <a:ext cx="3314096" cy="235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105196" y="2780928"/>
            <a:ext cx="421910" cy="184666"/>
          </a:xfrm>
          <a:prstGeom prst="rect">
            <a:avLst/>
          </a:prstGeom>
        </p:spPr>
        <p:txBody>
          <a:bodyPr wrap="none">
            <a:spAutoFit/>
          </a:bodyPr>
          <a:lstStyle/>
          <a:p>
            <a:pPr algn="ctr"/>
            <a:r>
              <a:rPr lang="fr-FR" sz="600" i="1" dirty="0">
                <a:solidFill>
                  <a:schemeClr val="bg1">
                    <a:lumMod val="50000"/>
                  </a:schemeClr>
                </a:solidFill>
              </a:rPr>
              <a:t>© </a:t>
            </a:r>
            <a:r>
              <a:rPr lang="fr-FR" sz="600" i="1" dirty="0" smtClean="0">
                <a:solidFill>
                  <a:schemeClr val="bg1">
                    <a:lumMod val="50000"/>
                  </a:schemeClr>
                </a:solidFill>
              </a:rPr>
              <a:t>INRA</a:t>
            </a:r>
            <a:endParaRPr lang="fr-FR" sz="600" i="1" dirty="0">
              <a:solidFill>
                <a:schemeClr val="bg1">
                  <a:lumMod val="50000"/>
                </a:schemeClr>
              </a:solidFill>
            </a:endParaRPr>
          </a:p>
        </p:txBody>
      </p:sp>
      <p:sp>
        <p:nvSpPr>
          <p:cNvPr id="15" name="Titre 1"/>
          <p:cNvSpPr txBox="1">
            <a:spLocks/>
          </p:cNvSpPr>
          <p:nvPr/>
        </p:nvSpPr>
        <p:spPr>
          <a:xfrm>
            <a:off x="1475656" y="260648"/>
            <a:ext cx="6264696" cy="65293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hr-HR" sz="3200" b="1" smtClean="0">
                <a:solidFill>
                  <a:schemeClr val="accent4"/>
                </a:solidFill>
              </a:rPr>
              <a:t>Istraživanja na temu zlatne žutice</a:t>
            </a:r>
            <a:endParaRPr lang="fr-FR" sz="3200" b="1" dirty="0">
              <a:solidFill>
                <a:schemeClr val="accent4"/>
              </a:solidFill>
            </a:endParaRPr>
          </a:p>
        </p:txBody>
      </p:sp>
    </p:spTree>
    <p:extLst>
      <p:ext uri="{BB962C8B-B14F-4D97-AF65-F5344CB8AC3E}">
        <p14:creationId xmlns:p14="http://schemas.microsoft.com/office/powerpoint/2010/main" val="295743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a:spLocks noGrp="1"/>
          </p:cNvSpPr>
          <p:nvPr>
            <p:ph idx="1"/>
          </p:nvPr>
        </p:nvSpPr>
        <p:spPr>
          <a:xfrm>
            <a:off x="332208" y="1628800"/>
            <a:ext cx="7768184" cy="3631758"/>
          </a:xfrm>
        </p:spPr>
        <p:txBody>
          <a:bodyPr>
            <a:normAutofit/>
          </a:bodyPr>
          <a:lstStyle/>
          <a:p>
            <a:r>
              <a:rPr lang="hr-HR" sz="2200" b="1" u="sng" dirty="0" smtClean="0">
                <a:solidFill>
                  <a:schemeClr val="accent4"/>
                </a:solidFill>
              </a:rPr>
              <a:t>Ometanje parenja američkog cvrčka</a:t>
            </a:r>
            <a:endParaRPr lang="en-US" sz="2200" b="1" u="sng" dirty="0" smtClean="0">
              <a:solidFill>
                <a:schemeClr val="accent4"/>
              </a:solidFill>
            </a:endParaRPr>
          </a:p>
          <a:p>
            <a:pPr>
              <a:buFontTx/>
              <a:buChar char="-"/>
            </a:pPr>
            <a:r>
              <a:rPr lang="hr-HR" sz="2200" dirty="0" smtClean="0"/>
              <a:t>Budući da mužjaci emitiraju signale (vibracije) kako bi privukli ženku na parenje, primjenom lažnih vibracija pomoću posebnih uređaja može se ometati reprodukcija američkog cvrčka</a:t>
            </a:r>
            <a:endParaRPr lang="en-US" sz="2200" dirty="0" smtClean="0"/>
          </a:p>
          <a:p>
            <a:pPr>
              <a:buFontTx/>
              <a:buChar char="-"/>
            </a:pPr>
            <a:r>
              <a:rPr lang="hr-HR" sz="2200" dirty="0" smtClean="0"/>
              <a:t>Na taj </a:t>
            </a:r>
            <a:r>
              <a:rPr lang="hr-HR" sz="2200" dirty="0"/>
              <a:t>se </a:t>
            </a:r>
            <a:r>
              <a:rPr lang="hr-HR" sz="2200" dirty="0" smtClean="0"/>
              <a:t>način s</a:t>
            </a:r>
            <a:r>
              <a:rPr lang="hr-HR" sz="2200" dirty="0" smtClean="0"/>
              <a:t>manjuje populacija cvrčka iz godine u godinu</a:t>
            </a:r>
            <a:endParaRPr lang="en-US" sz="2200" dirty="0" smtClean="0"/>
          </a:p>
          <a:p>
            <a:pPr lvl="1">
              <a:buFontTx/>
              <a:buChar char="-"/>
            </a:pPr>
            <a:endParaRPr lang="en-US" sz="2200" dirty="0"/>
          </a:p>
          <a:p>
            <a:r>
              <a:rPr lang="hr-HR" sz="2200" b="1" u="sng" dirty="0" smtClean="0">
                <a:solidFill>
                  <a:schemeClr val="accent4"/>
                </a:solidFill>
              </a:rPr>
              <a:t>Biološka kontrola</a:t>
            </a:r>
            <a:endParaRPr lang="en-US" sz="2200" b="1" u="sng" dirty="0" smtClean="0">
              <a:solidFill>
                <a:schemeClr val="accent4"/>
              </a:solidFill>
            </a:endParaRPr>
          </a:p>
          <a:p>
            <a:pPr>
              <a:buFontTx/>
              <a:buChar char="-"/>
            </a:pPr>
            <a:r>
              <a:rPr lang="hr-HR" sz="2200" dirty="0" smtClean="0"/>
              <a:t>Primjena </a:t>
            </a:r>
            <a:r>
              <a:rPr lang="hr-HR" sz="2200" dirty="0" err="1" smtClean="0"/>
              <a:t>parazitoida</a:t>
            </a:r>
            <a:r>
              <a:rPr lang="hr-HR" sz="2200" dirty="0" smtClean="0"/>
              <a:t> koji napadaju američkog cvrčka</a:t>
            </a:r>
            <a:endParaRPr lang="en-US" sz="2200" dirty="0" smtClean="0"/>
          </a:p>
          <a:p>
            <a:pPr>
              <a:buFontTx/>
              <a:buChar char="-"/>
            </a:pPr>
            <a:r>
              <a:rPr lang="hr-HR" sz="2200" dirty="0" smtClean="0"/>
              <a:t>Zasad nije moguća šira primjena ove mjere</a:t>
            </a:r>
            <a:endParaRPr lang="en-US" sz="2200" dirty="0"/>
          </a:p>
          <a:p>
            <a:pPr marL="0" indent="0">
              <a:buNone/>
            </a:pPr>
            <a:endParaRPr lang="en-US" sz="2200" dirty="0" smtClean="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21</a:t>
            </a:fld>
            <a:endParaRPr lang="fr-FR" dirty="0"/>
          </a:p>
        </p:txBody>
      </p:sp>
      <p:grpSp>
        <p:nvGrpSpPr>
          <p:cNvPr id="18" name="Groupe 17"/>
          <p:cNvGrpSpPr/>
          <p:nvPr/>
        </p:nvGrpSpPr>
        <p:grpSpPr>
          <a:xfrm>
            <a:off x="997623" y="5059494"/>
            <a:ext cx="7030761" cy="1537858"/>
            <a:chOff x="997623" y="5075892"/>
            <a:chExt cx="7030761" cy="1537858"/>
          </a:xfrm>
        </p:grpSpPr>
        <p:pic>
          <p:nvPicPr>
            <p:cNvPr id="6146" name="Picture 2" descr="http://www.kehlmaier.de/elect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108" y="5087547"/>
              <a:ext cx="2333178" cy="15050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Anteon rugosiceps - female"/>
            <p:cNvPicPr>
              <a:picLocks noChangeAspect="1" noChangeArrowheads="1"/>
            </p:cNvPicPr>
            <p:nvPr/>
          </p:nvPicPr>
          <p:blipFill rotWithShape="1">
            <a:blip r:embed="rId4">
              <a:extLst>
                <a:ext uri="{28A0092B-C50C-407E-A947-70E740481C1C}">
                  <a14:useLocalDpi xmlns:a14="http://schemas.microsoft.com/office/drawing/2010/main" val="0"/>
                </a:ext>
              </a:extLst>
            </a:blip>
            <a:srcRect l="21019" t="20210" r="15052" b="32552"/>
            <a:stretch/>
          </p:blipFill>
          <p:spPr bwMode="auto">
            <a:xfrm>
              <a:off x="3323930" y="5087547"/>
              <a:ext cx="2333178" cy="15050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275856" y="6429084"/>
              <a:ext cx="710451" cy="184666"/>
            </a:xfrm>
            <a:prstGeom prst="rect">
              <a:avLst/>
            </a:prstGeom>
          </p:spPr>
          <p:txBody>
            <a:bodyPr wrap="none">
              <a:spAutoFit/>
            </a:bodyPr>
            <a:lstStyle/>
            <a:p>
              <a:r>
                <a:rPr lang="fr-FR" sz="600" dirty="0">
                  <a:solidFill>
                    <a:schemeClr val="tx1">
                      <a:lumMod val="65000"/>
                      <a:lumOff val="35000"/>
                    </a:schemeClr>
                  </a:solidFill>
                </a:rPr>
                <a:t>© </a:t>
              </a:r>
              <a:r>
                <a:rPr lang="fr-FR" sz="600" dirty="0" smtClean="0">
                  <a:solidFill>
                    <a:schemeClr val="tx1">
                      <a:lumMod val="65000"/>
                      <a:lumOff val="35000"/>
                    </a:schemeClr>
                  </a:solidFill>
                </a:rPr>
                <a:t>Dennis </a:t>
              </a:r>
              <a:r>
                <a:rPr lang="fr-FR" sz="600" dirty="0">
                  <a:solidFill>
                    <a:schemeClr val="tx1">
                      <a:lumMod val="65000"/>
                      <a:lumOff val="35000"/>
                    </a:schemeClr>
                  </a:solidFill>
                </a:rPr>
                <a:t>Haines</a:t>
              </a:r>
            </a:p>
          </p:txBody>
        </p:sp>
        <p:pic>
          <p:nvPicPr>
            <p:cNvPr id="6150" name="Picture 6" descr="http://www.waspweb.org/Chrysidoidea/Dryinidae/Gonatopodinae/Gonatopus/images/Gonatopus_species_copyright_Vida_van_der_Walt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583" y="5087547"/>
              <a:ext cx="2304256" cy="15050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804248" y="5087547"/>
              <a:ext cx="1166589" cy="357677"/>
            </a:xfrm>
            <a:prstGeom prst="rect">
              <a:avLst/>
            </a:prstGeom>
            <a:solidFill>
              <a:srgbClr val="777777"/>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6647878" y="5085184"/>
              <a:ext cx="1380506" cy="369332"/>
            </a:xfrm>
            <a:prstGeom prst="rect">
              <a:avLst/>
            </a:prstGeom>
          </p:spPr>
          <p:txBody>
            <a:bodyPr wrap="none">
              <a:spAutoFit/>
            </a:bodyPr>
            <a:lstStyle/>
            <a:p>
              <a:r>
                <a:rPr lang="en-GB" i="1" dirty="0">
                  <a:solidFill>
                    <a:schemeClr val="bg1"/>
                  </a:solidFill>
                </a:rPr>
                <a:t>Pipunculidae</a:t>
              </a:r>
              <a:endParaRPr lang="fr-FR" dirty="0">
                <a:solidFill>
                  <a:schemeClr val="bg1"/>
                </a:solidFill>
              </a:endParaRPr>
            </a:p>
          </p:txBody>
        </p:sp>
        <p:sp>
          <p:nvSpPr>
            <p:cNvPr id="16" name="Rectangle 15"/>
            <p:cNvSpPr/>
            <p:nvPr/>
          </p:nvSpPr>
          <p:spPr>
            <a:xfrm>
              <a:off x="4427984" y="5075892"/>
              <a:ext cx="1310039" cy="369332"/>
            </a:xfrm>
            <a:prstGeom prst="rect">
              <a:avLst/>
            </a:prstGeom>
          </p:spPr>
          <p:txBody>
            <a:bodyPr wrap="none">
              <a:spAutoFit/>
            </a:bodyPr>
            <a:lstStyle/>
            <a:p>
              <a:r>
                <a:rPr lang="en-GB" i="1" dirty="0">
                  <a:solidFill>
                    <a:schemeClr val="bg1"/>
                  </a:solidFill>
                </a:rPr>
                <a:t>Anteoninae </a:t>
              </a:r>
              <a:endParaRPr lang="fr-FR" dirty="0">
                <a:solidFill>
                  <a:schemeClr val="bg1"/>
                </a:solidFill>
              </a:endParaRPr>
            </a:p>
          </p:txBody>
        </p:sp>
        <p:sp>
          <p:nvSpPr>
            <p:cNvPr id="17" name="Rectangle 16"/>
            <p:cNvSpPr/>
            <p:nvPr/>
          </p:nvSpPr>
          <p:spPr>
            <a:xfrm>
              <a:off x="997623" y="6129213"/>
              <a:ext cx="1688667" cy="369332"/>
            </a:xfrm>
            <a:prstGeom prst="rect">
              <a:avLst/>
            </a:prstGeom>
          </p:spPr>
          <p:txBody>
            <a:bodyPr wrap="none">
              <a:spAutoFit/>
            </a:bodyPr>
            <a:lstStyle/>
            <a:p>
              <a:r>
                <a:rPr lang="en-GB" i="1" dirty="0">
                  <a:solidFill>
                    <a:schemeClr val="bg1"/>
                  </a:solidFill>
                </a:rPr>
                <a:t>Gonatopodinae</a:t>
              </a:r>
              <a:r>
                <a:rPr lang="en-GB" dirty="0">
                  <a:solidFill>
                    <a:schemeClr val="bg1"/>
                  </a:solidFill>
                </a:rPr>
                <a:t> </a:t>
              </a:r>
              <a:endParaRPr lang="fr-FR" dirty="0">
                <a:solidFill>
                  <a:schemeClr val="bg1"/>
                </a:solidFill>
              </a:endParaRPr>
            </a:p>
          </p:txBody>
        </p:sp>
      </p:grpSp>
      <p:sp>
        <p:nvSpPr>
          <p:cNvPr id="3" name="Rectangle 2"/>
          <p:cNvSpPr/>
          <p:nvPr/>
        </p:nvSpPr>
        <p:spPr>
          <a:xfrm>
            <a:off x="5624753" y="6381328"/>
            <a:ext cx="819455" cy="215444"/>
          </a:xfrm>
          <a:prstGeom prst="rect">
            <a:avLst/>
          </a:prstGeom>
        </p:spPr>
        <p:txBody>
          <a:bodyPr wrap="none">
            <a:spAutoFit/>
          </a:bodyPr>
          <a:lstStyle/>
          <a:p>
            <a:r>
              <a:rPr lang="fr-FR" sz="800" i="1" dirty="0" smtClean="0">
                <a:solidFill>
                  <a:schemeClr val="tx1">
                    <a:lumMod val="75000"/>
                    <a:lumOff val="25000"/>
                  </a:schemeClr>
                </a:solidFill>
              </a:rPr>
              <a:t>©</a:t>
            </a:r>
            <a:r>
              <a:rPr lang="fr-FR" sz="800" dirty="0" smtClean="0">
                <a:solidFill>
                  <a:schemeClr val="tx1">
                    <a:lumMod val="75000"/>
                    <a:lumOff val="25000"/>
                  </a:schemeClr>
                </a:solidFill>
              </a:rPr>
              <a:t>kehlmaier.de</a:t>
            </a:r>
            <a:endParaRPr lang="fr-FR" sz="800" dirty="0">
              <a:solidFill>
                <a:schemeClr val="tx1">
                  <a:lumMod val="75000"/>
                  <a:lumOff val="25000"/>
                </a:schemeClr>
              </a:solidFill>
            </a:endParaRPr>
          </a:p>
        </p:txBody>
      </p:sp>
      <p:sp>
        <p:nvSpPr>
          <p:cNvPr id="19" name="Titre 1"/>
          <p:cNvSpPr txBox="1">
            <a:spLocks/>
          </p:cNvSpPr>
          <p:nvPr/>
        </p:nvSpPr>
        <p:spPr>
          <a:xfrm>
            <a:off x="1475656" y="260648"/>
            <a:ext cx="6264696" cy="65293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hr-HR" sz="3200" b="1" smtClean="0">
                <a:solidFill>
                  <a:schemeClr val="accent4"/>
                </a:solidFill>
              </a:rPr>
              <a:t>Istraživanja na temu zlatne žutice</a:t>
            </a:r>
            <a:endParaRPr lang="fr-FR" sz="3200" b="1" dirty="0">
              <a:solidFill>
                <a:schemeClr val="accent4"/>
              </a:solidFill>
            </a:endParaRPr>
          </a:p>
        </p:txBody>
      </p:sp>
    </p:spTree>
    <p:extLst>
      <p:ext uri="{BB962C8B-B14F-4D97-AF65-F5344CB8AC3E}">
        <p14:creationId xmlns:p14="http://schemas.microsoft.com/office/powerpoint/2010/main" val="309946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a:solidFill>
                  <a:schemeClr val="accent4"/>
                </a:solidFill>
              </a:rPr>
              <a:t>Zaključci</a:t>
            </a:r>
            <a:endParaRPr lang="fr-FR" sz="3200" b="1" dirty="0">
              <a:solidFill>
                <a:schemeClr val="accent4"/>
              </a:solidFill>
            </a:endParaRPr>
          </a:p>
        </p:txBody>
      </p:sp>
      <p:sp>
        <p:nvSpPr>
          <p:cNvPr id="5" name="Espace réservé du contenu 2"/>
          <p:cNvSpPr>
            <a:spLocks noGrp="1"/>
          </p:cNvSpPr>
          <p:nvPr>
            <p:ph idx="1"/>
          </p:nvPr>
        </p:nvSpPr>
        <p:spPr>
          <a:xfrm>
            <a:off x="539552" y="1627308"/>
            <a:ext cx="7848872" cy="4525963"/>
          </a:xfrm>
        </p:spPr>
        <p:txBody>
          <a:bodyPr>
            <a:normAutofit/>
          </a:bodyPr>
          <a:lstStyle/>
          <a:p>
            <a:pPr algn="just"/>
            <a:endParaRPr lang="fr-FR" sz="2400" dirty="0" smtClean="0"/>
          </a:p>
          <a:p>
            <a:pPr algn="just"/>
            <a:r>
              <a:rPr lang="hr-HR" sz="2400" dirty="0"/>
              <a:t>Zlatna žutica je bolest koja se može brzo širiti, pritom uzrokujući znatne ekonomske gubitke</a:t>
            </a:r>
          </a:p>
          <a:p>
            <a:pPr algn="just"/>
            <a:endParaRPr lang="en-US" sz="1600" dirty="0"/>
          </a:p>
          <a:p>
            <a:pPr algn="just"/>
            <a:r>
              <a:rPr lang="hr-HR" sz="2400" dirty="0" smtClean="0"/>
              <a:t>Iznimno </a:t>
            </a:r>
            <a:r>
              <a:rPr lang="hr-HR" sz="2400" dirty="0"/>
              <a:t>je bitno temeljito provoditi mjere suzbijanja vektora i uklanjati zaražene </a:t>
            </a:r>
            <a:r>
              <a:rPr lang="hr-HR" sz="2400" dirty="0" smtClean="0"/>
              <a:t>trsove</a:t>
            </a:r>
          </a:p>
          <a:p>
            <a:pPr algn="just"/>
            <a:endParaRPr lang="hr-HR" sz="1600" b="1" dirty="0"/>
          </a:p>
          <a:p>
            <a:pPr algn="just"/>
            <a:r>
              <a:rPr lang="hr-HR" sz="2400" b="1" dirty="0" smtClean="0">
                <a:solidFill>
                  <a:schemeClr val="accent4"/>
                </a:solidFill>
              </a:rPr>
              <a:t>Kolektivno suzbijanje </a:t>
            </a:r>
            <a:r>
              <a:rPr lang="hr-HR" sz="2400" dirty="0"/>
              <a:t>zlatne žutice od </a:t>
            </a:r>
            <a:r>
              <a:rPr lang="hr-HR" sz="2400" dirty="0" smtClean="0"/>
              <a:t>strane svih vinogradara s </a:t>
            </a:r>
            <a:r>
              <a:rPr lang="hr-HR" sz="2400" dirty="0" smtClean="0"/>
              <a:t>određenog područja predstavlja </a:t>
            </a:r>
            <a:r>
              <a:rPr lang="hr-HR" sz="2400" dirty="0" smtClean="0"/>
              <a:t>ključ uspjeha</a:t>
            </a:r>
            <a:endParaRPr lang="en-US" sz="24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22</a:t>
            </a:fld>
            <a:endParaRPr lang="fr-FR" dirty="0"/>
          </a:p>
        </p:txBody>
      </p:sp>
      <p:grpSp>
        <p:nvGrpSpPr>
          <p:cNvPr id="6" name="Groupe 5"/>
          <p:cNvGrpSpPr/>
          <p:nvPr/>
        </p:nvGrpSpPr>
        <p:grpSpPr>
          <a:xfrm>
            <a:off x="316311" y="5639632"/>
            <a:ext cx="8210795" cy="1005305"/>
            <a:chOff x="316311" y="5639632"/>
            <a:chExt cx="8210795" cy="1005305"/>
          </a:xfrm>
        </p:grpSpPr>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138715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artage Marie T\IFV\Photos Terrain\Vignoble\DSC_03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051" t="12146" r="26109" b="24316"/>
          <a:stretch/>
        </p:blipFill>
        <p:spPr bwMode="auto">
          <a:xfrm>
            <a:off x="7044284" y="2081811"/>
            <a:ext cx="941147" cy="2361092"/>
          </a:xfrm>
          <a:prstGeom prst="rect">
            <a:avLst/>
          </a:prstGeom>
          <a:noFill/>
          <a:extLst>
            <a:ext uri="{909E8E84-426E-40DD-AFC4-6F175D3DCCD1}">
              <a14:hiddenFill xmlns:a14="http://schemas.microsoft.com/office/drawing/2010/main">
                <a:solidFill>
                  <a:srgbClr val="FFFFFF"/>
                </a:solidFill>
              </a14:hiddenFill>
            </a:ext>
          </a:extLst>
        </p:spPr>
      </p:pic>
      <p:sp>
        <p:nvSpPr>
          <p:cNvPr id="52"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hr-HR" sz="2200" dirty="0" smtClean="0"/>
              <a:t>Zlatna žutica se može prenositi </a:t>
            </a:r>
            <a:r>
              <a:rPr lang="hr-HR" sz="2200" dirty="0"/>
              <a:t>s drugih </a:t>
            </a:r>
            <a:r>
              <a:rPr lang="hr-HR" sz="2200" dirty="0" smtClean="0"/>
              <a:t>biljnih vrsta </a:t>
            </a:r>
            <a:r>
              <a:rPr lang="hr-HR" sz="2200" dirty="0"/>
              <a:t>na vinovu lozu</a:t>
            </a:r>
            <a:endParaRPr lang="fr-FR" sz="2200" dirty="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endParaRPr lang="en-US" sz="2200" dirty="0" smtClean="0"/>
          </a:p>
          <a:p>
            <a:pPr algn="just"/>
            <a:r>
              <a:rPr lang="hr-HR" sz="2200" dirty="0" smtClean="0"/>
              <a:t>Glavni vektor koji prenosi bolest</a:t>
            </a:r>
            <a:r>
              <a:rPr lang="en-US" sz="2200" dirty="0" smtClean="0"/>
              <a:t>: </a:t>
            </a:r>
            <a:r>
              <a:rPr lang="hr-HR" sz="2200" dirty="0" smtClean="0"/>
              <a:t>američki cvrčak </a:t>
            </a:r>
            <a:r>
              <a:rPr lang="hr-HR" sz="2200" i="1" dirty="0" smtClean="0">
                <a:solidFill>
                  <a:schemeClr val="accent4"/>
                </a:solidFill>
              </a:rPr>
              <a:t>(S</a:t>
            </a:r>
            <a:r>
              <a:rPr lang="en-US" sz="2200" i="1" dirty="0" err="1" smtClean="0">
                <a:solidFill>
                  <a:schemeClr val="accent4"/>
                </a:solidFill>
              </a:rPr>
              <a:t>caph</a:t>
            </a:r>
            <a:r>
              <a:rPr lang="hr-HR" sz="2200" i="1" dirty="0" err="1" smtClean="0">
                <a:solidFill>
                  <a:schemeClr val="accent4"/>
                </a:solidFill>
              </a:rPr>
              <a:t>oid</a:t>
            </a:r>
            <a:r>
              <a:rPr lang="en-US" sz="2200" i="1" dirty="0" err="1" smtClean="0">
                <a:solidFill>
                  <a:schemeClr val="accent4"/>
                </a:solidFill>
              </a:rPr>
              <a:t>eus</a:t>
            </a:r>
            <a:r>
              <a:rPr lang="en-US" sz="2200" i="1" dirty="0" smtClean="0">
                <a:solidFill>
                  <a:schemeClr val="accent4"/>
                </a:solidFill>
              </a:rPr>
              <a:t> </a:t>
            </a:r>
            <a:r>
              <a:rPr lang="en-US" sz="2200" i="1" dirty="0" err="1" smtClean="0">
                <a:solidFill>
                  <a:schemeClr val="accent4"/>
                </a:solidFill>
              </a:rPr>
              <a:t>titanus</a:t>
            </a:r>
            <a:r>
              <a:rPr lang="hr-HR" sz="2200" i="1" dirty="0" smtClean="0">
                <a:solidFill>
                  <a:schemeClr val="accent4"/>
                </a:solidFill>
              </a:rPr>
              <a:t>),</a:t>
            </a:r>
            <a:r>
              <a:rPr lang="en-US" sz="2200" i="1" dirty="0" smtClean="0">
                <a:solidFill>
                  <a:schemeClr val="accent4"/>
                </a:solidFill>
              </a:rPr>
              <a:t> </a:t>
            </a:r>
            <a:r>
              <a:rPr lang="hr-HR" sz="2200" dirty="0" smtClean="0"/>
              <a:t>koji potječe iz Sjeverne Amerike</a:t>
            </a:r>
            <a:endParaRPr lang="en-US" sz="2200" dirty="0"/>
          </a:p>
        </p:txBody>
      </p:sp>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Širenje zlatne žutice</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3</a:t>
            </a:fld>
            <a:endParaRPr lang="fr-FR" dirty="0"/>
          </a:p>
        </p:txBody>
      </p:sp>
      <p:grpSp>
        <p:nvGrpSpPr>
          <p:cNvPr id="2051" name="Groupe 2050"/>
          <p:cNvGrpSpPr/>
          <p:nvPr/>
        </p:nvGrpSpPr>
        <p:grpSpPr>
          <a:xfrm>
            <a:off x="755576" y="2341877"/>
            <a:ext cx="7710873" cy="2516071"/>
            <a:chOff x="868538" y="2226241"/>
            <a:chExt cx="7710873" cy="2516071"/>
          </a:xfrm>
        </p:grpSpPr>
        <p:sp>
          <p:nvSpPr>
            <p:cNvPr id="26" name="ZoneTexte 25"/>
            <p:cNvSpPr txBox="1"/>
            <p:nvPr/>
          </p:nvSpPr>
          <p:spPr>
            <a:xfrm>
              <a:off x="1012554" y="4311425"/>
              <a:ext cx="2179557" cy="430887"/>
            </a:xfrm>
            <a:prstGeom prst="rect">
              <a:avLst/>
            </a:prstGeom>
            <a:noFill/>
          </p:spPr>
          <p:txBody>
            <a:bodyPr wrap="square" rtlCol="0">
              <a:spAutoFit/>
            </a:bodyPr>
            <a:lstStyle/>
            <a:p>
              <a:pPr algn="ctr"/>
              <a:r>
                <a:rPr lang="fr-FR" sz="1100" i="1" dirty="0"/>
                <a:t>Clematis</a:t>
              </a:r>
              <a:r>
                <a:rPr lang="hr-HR" sz="1100" i="1" dirty="0"/>
                <a:t> </a:t>
              </a:r>
              <a:r>
                <a:rPr lang="hr-HR" sz="1100" i="1" dirty="0" err="1"/>
                <a:t>vitalba</a:t>
              </a:r>
              <a:r>
                <a:rPr lang="hr-HR" sz="1100" i="1" dirty="0"/>
                <a:t> </a:t>
              </a:r>
              <a:r>
                <a:rPr lang="hr-HR" sz="1100" i="1" dirty="0" smtClean="0"/>
                <a:t>i </a:t>
              </a:r>
              <a:r>
                <a:rPr lang="fr-FR" sz="1100" i="1" dirty="0" smtClean="0"/>
                <a:t>Alnus </a:t>
              </a:r>
              <a:r>
                <a:rPr lang="hr-HR" sz="1100" i="1" dirty="0" err="1" smtClean="0"/>
                <a:t>glutinosa</a:t>
              </a:r>
              <a:endParaRPr lang="hr-HR" sz="1100" i="1" dirty="0" smtClean="0"/>
            </a:p>
            <a:p>
              <a:pPr algn="ctr"/>
              <a:r>
                <a:rPr lang="hr-HR" sz="1100" dirty="0" smtClean="0"/>
                <a:t>(obična </a:t>
              </a:r>
              <a:r>
                <a:rPr lang="hr-HR" sz="1100" dirty="0" err="1" smtClean="0"/>
                <a:t>pavitina</a:t>
              </a:r>
              <a:r>
                <a:rPr lang="hr-HR" sz="1100" dirty="0" smtClean="0"/>
                <a:t> i crna joha)</a:t>
              </a:r>
              <a:endParaRPr lang="fr-FR" sz="1100" i="1" dirty="0"/>
            </a:p>
          </p:txBody>
        </p:sp>
        <p:pic>
          <p:nvPicPr>
            <p:cNvPr id="3077" name="Picture 5" descr="P:\INVA PROTECT\Photos\Photos sites\HR\SIG\SIG 1 DSC_0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27" r="29731" b="15633"/>
            <a:stretch/>
          </p:blipFill>
          <p:spPr bwMode="auto">
            <a:xfrm>
              <a:off x="868538" y="2226241"/>
              <a:ext cx="2448272" cy="20784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1374191" y="2686563"/>
              <a:ext cx="1512167" cy="1152128"/>
              <a:chOff x="1569700" y="2686563"/>
              <a:chExt cx="1512167" cy="1152128"/>
            </a:xfrm>
          </p:grpSpPr>
          <p:sp>
            <p:nvSpPr>
              <p:cNvPr id="30" name="Ellipse 29"/>
              <p:cNvSpPr/>
              <p:nvPr/>
            </p:nvSpPr>
            <p:spPr>
              <a:xfrm>
                <a:off x="1619672" y="2686563"/>
                <a:ext cx="1430122" cy="1152128"/>
              </a:xfrm>
              <a:prstGeom prst="ellipse">
                <a:avLst/>
              </a:prstGeom>
              <a:solidFill>
                <a:schemeClr val="bg1"/>
              </a:solid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569700" y="2934740"/>
                <a:ext cx="1512167" cy="738664"/>
              </a:xfrm>
              <a:prstGeom prst="rect">
                <a:avLst/>
              </a:prstGeom>
              <a:noFill/>
            </p:spPr>
            <p:txBody>
              <a:bodyPr wrap="square" rtlCol="0">
                <a:spAutoFit/>
              </a:bodyPr>
              <a:lstStyle/>
              <a:p>
                <a:pPr algn="ctr"/>
                <a:r>
                  <a:rPr lang="hr-HR" sz="1400" dirty="0" smtClean="0">
                    <a:solidFill>
                      <a:schemeClr val="accent4"/>
                    </a:solidFill>
                  </a:rPr>
                  <a:t>Uzročnici fitoplazme: </a:t>
                </a:r>
                <a:endParaRPr lang="fr-FR" sz="1400" dirty="0" smtClean="0">
                  <a:solidFill>
                    <a:schemeClr val="accent4"/>
                  </a:solidFill>
                </a:endParaRPr>
              </a:p>
              <a:p>
                <a:pPr algn="ctr"/>
                <a:r>
                  <a:rPr lang="fr-FR" sz="1400" b="1" i="1" dirty="0" smtClean="0">
                    <a:solidFill>
                      <a:schemeClr val="accent4"/>
                    </a:solidFill>
                  </a:rPr>
                  <a:t>FD1, </a:t>
                </a:r>
                <a:r>
                  <a:rPr lang="hr-HR" sz="1400" b="1" i="1" dirty="0" smtClean="0">
                    <a:solidFill>
                      <a:schemeClr val="accent4"/>
                    </a:solidFill>
                  </a:rPr>
                  <a:t>FD</a:t>
                </a:r>
                <a:r>
                  <a:rPr lang="fr-FR" sz="1400" b="1" i="1" dirty="0" smtClean="0">
                    <a:solidFill>
                      <a:schemeClr val="accent4"/>
                    </a:solidFill>
                  </a:rPr>
                  <a:t>2 </a:t>
                </a:r>
                <a:r>
                  <a:rPr lang="hr-HR" sz="1400" b="1" i="1" dirty="0" smtClean="0">
                    <a:solidFill>
                      <a:schemeClr val="accent4"/>
                    </a:solidFill>
                  </a:rPr>
                  <a:t>i FD</a:t>
                </a:r>
                <a:r>
                  <a:rPr lang="fr-FR" sz="1400" b="1" i="1" dirty="0" smtClean="0">
                    <a:solidFill>
                      <a:schemeClr val="accent4"/>
                    </a:solidFill>
                  </a:rPr>
                  <a:t>3</a:t>
                </a:r>
                <a:endParaRPr lang="fr-FR" sz="1400" b="1" i="1" dirty="0">
                  <a:solidFill>
                    <a:schemeClr val="accent4"/>
                  </a:solidFill>
                </a:endParaRPr>
              </a:p>
            </p:txBody>
          </p:sp>
        </p:grpSp>
        <p:cxnSp>
          <p:nvCxnSpPr>
            <p:cNvPr id="27" name="Connecteur droit avec flèche 26"/>
            <p:cNvCxnSpPr>
              <a:stCxn id="31" idx="3"/>
            </p:cNvCxnSpPr>
            <p:nvPr/>
          </p:nvCxnSpPr>
          <p:spPr>
            <a:xfrm flipV="1">
              <a:off x="2886358" y="3168430"/>
              <a:ext cx="4349938" cy="135642"/>
            </a:xfrm>
            <a:prstGeom prst="straightConnector1">
              <a:avLst/>
            </a:prstGeom>
            <a:ln w="28575">
              <a:solidFill>
                <a:srgbClr val="C9D4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676230" y="4304728"/>
              <a:ext cx="1903181" cy="261610"/>
            </a:xfrm>
            <a:prstGeom prst="rect">
              <a:avLst/>
            </a:prstGeom>
            <a:noFill/>
          </p:spPr>
          <p:txBody>
            <a:bodyPr wrap="square" rtlCol="0">
              <a:spAutoFit/>
            </a:bodyPr>
            <a:lstStyle/>
            <a:p>
              <a:pPr algn="ctr"/>
              <a:r>
                <a:rPr lang="fr-FR" sz="1100" i="1" dirty="0" smtClean="0"/>
                <a:t>Vitis </a:t>
              </a:r>
              <a:r>
                <a:rPr lang="hr-HR" sz="1100" i="1" dirty="0" err="1"/>
                <a:t>v</a:t>
              </a:r>
              <a:r>
                <a:rPr lang="fr-FR" sz="1100" i="1" dirty="0" smtClean="0"/>
                <a:t>inifera</a:t>
              </a:r>
              <a:endParaRPr lang="fr-FR" sz="1100" i="1" dirty="0"/>
            </a:p>
          </p:txBody>
        </p:sp>
        <p:sp>
          <p:nvSpPr>
            <p:cNvPr id="2048" name="ZoneTexte 2047"/>
            <p:cNvSpPr txBox="1"/>
            <p:nvPr/>
          </p:nvSpPr>
          <p:spPr>
            <a:xfrm>
              <a:off x="3192111" y="2809308"/>
              <a:ext cx="3868209" cy="338554"/>
            </a:xfrm>
            <a:prstGeom prst="rect">
              <a:avLst/>
            </a:prstGeom>
            <a:noFill/>
          </p:spPr>
          <p:txBody>
            <a:bodyPr wrap="square" rtlCol="0">
              <a:spAutoFit/>
            </a:bodyPr>
            <a:lstStyle/>
            <a:p>
              <a:pPr algn="ctr"/>
              <a:r>
                <a:rPr lang="hr-HR" sz="1600" dirty="0" smtClean="0">
                  <a:solidFill>
                    <a:schemeClr val="accent4"/>
                  </a:solidFill>
                </a:rPr>
                <a:t>Mogući načini širenja</a:t>
              </a:r>
              <a:endParaRPr lang="en-US" sz="1600" i="1" dirty="0">
                <a:solidFill>
                  <a:schemeClr val="accent4"/>
                </a:solidFill>
              </a:endParaRPr>
            </a:p>
          </p:txBody>
        </p:sp>
      </p:grpSp>
      <p:sp>
        <p:nvSpPr>
          <p:cNvPr id="43" name="ZoneTexte 42"/>
          <p:cNvSpPr txBox="1"/>
          <p:nvPr/>
        </p:nvSpPr>
        <p:spPr>
          <a:xfrm>
            <a:off x="3185841" y="4287688"/>
            <a:ext cx="1579138" cy="353943"/>
          </a:xfrm>
          <a:prstGeom prst="rect">
            <a:avLst/>
          </a:prstGeom>
          <a:noFill/>
        </p:spPr>
        <p:txBody>
          <a:bodyPr wrap="square" rtlCol="0">
            <a:spAutoFit/>
          </a:bodyPr>
          <a:lstStyle/>
          <a:p>
            <a:pPr algn="ctr"/>
            <a:r>
              <a:rPr lang="fr-FR" sz="1100" i="1" dirty="0" err="1" smtClean="0"/>
              <a:t>Oncopsis</a:t>
            </a:r>
            <a:r>
              <a:rPr lang="fr-FR" sz="1100" i="1" dirty="0" smtClean="0"/>
              <a:t> </a:t>
            </a:r>
            <a:r>
              <a:rPr lang="fr-FR" sz="1100" i="1" dirty="0" err="1" smtClean="0"/>
              <a:t>Alni</a:t>
            </a:r>
            <a:endParaRPr lang="fr-FR" sz="1100" i="1" dirty="0" smtClean="0"/>
          </a:p>
          <a:p>
            <a:pPr algn="ctr"/>
            <a:r>
              <a:rPr lang="fr-FR" sz="600" i="1" dirty="0">
                <a:solidFill>
                  <a:schemeClr val="bg1">
                    <a:lumMod val="50000"/>
                  </a:schemeClr>
                </a:solidFill>
              </a:rPr>
              <a:t>©Tristan Bantock</a:t>
            </a:r>
          </a:p>
        </p:txBody>
      </p:sp>
      <p:sp>
        <p:nvSpPr>
          <p:cNvPr id="45" name="ZoneTexte 44"/>
          <p:cNvSpPr txBox="1"/>
          <p:nvPr/>
        </p:nvSpPr>
        <p:spPr>
          <a:xfrm>
            <a:off x="4582131" y="4296256"/>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smtClean="0"/>
              <a:t>europaea</a:t>
            </a:r>
            <a:endParaRPr lang="fr-FR" sz="1100" i="1" dirty="0" smtClean="0"/>
          </a:p>
          <a:p>
            <a:pPr algn="ctr"/>
            <a:r>
              <a:rPr lang="fr-FR" sz="600" i="1" dirty="0">
                <a:solidFill>
                  <a:schemeClr val="bg1">
                    <a:lumMod val="50000"/>
                  </a:schemeClr>
                </a:solidFill>
              </a:rPr>
              <a:t>© </a:t>
            </a:r>
            <a:r>
              <a:rPr lang="fr-FR" sz="600" i="1" dirty="0" smtClean="0">
                <a:solidFill>
                  <a:schemeClr val="bg1">
                    <a:lumMod val="50000"/>
                  </a:schemeClr>
                </a:solidFill>
              </a:rPr>
              <a:t>Dimitri </a:t>
            </a:r>
            <a:r>
              <a:rPr lang="fr-FR" sz="600" i="1" dirty="0" err="1" smtClean="0">
                <a:solidFill>
                  <a:schemeClr val="bg1">
                    <a:lumMod val="50000"/>
                  </a:schemeClr>
                </a:solidFill>
              </a:rPr>
              <a:t>Geystor</a:t>
            </a:r>
            <a:endParaRPr lang="fr-FR" sz="600" i="1" dirty="0">
              <a:solidFill>
                <a:schemeClr val="bg1">
                  <a:lumMod val="50000"/>
                </a:schemeClr>
              </a:solidFill>
            </a:endParaRPr>
          </a:p>
        </p:txBody>
      </p:sp>
      <p:sp>
        <p:nvSpPr>
          <p:cNvPr id="49" name="ZoneTexte 48"/>
          <p:cNvSpPr txBox="1"/>
          <p:nvPr/>
        </p:nvSpPr>
        <p:spPr>
          <a:xfrm>
            <a:off x="5698641" y="4300503"/>
            <a:ext cx="1274144" cy="430887"/>
          </a:xfrm>
          <a:prstGeom prst="rect">
            <a:avLst/>
          </a:prstGeom>
          <a:noFill/>
        </p:spPr>
        <p:txBody>
          <a:bodyPr wrap="square" rtlCol="0">
            <a:spAutoFit/>
          </a:bodyPr>
          <a:lstStyle/>
          <a:p>
            <a:pPr algn="ctr"/>
            <a:r>
              <a:rPr lang="fr-FR" sz="1100" i="1" dirty="0" smtClean="0"/>
              <a:t>Scaphoïdeus titanus</a:t>
            </a:r>
            <a:endParaRPr lang="fr-FR" sz="1100" i="1" dirty="0"/>
          </a:p>
        </p:txBody>
      </p:sp>
      <p:pic>
        <p:nvPicPr>
          <p:cNvPr id="21" name="Picture 4" descr="https://www.vignevin-sudouest.com/publications/fiches-pratiques/images/scaphoidus-tit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464535"/>
            <a:ext cx="1163751" cy="82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oncopsis aln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02" y="3464535"/>
            <a:ext cx="1194240" cy="835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f. 12 277 : Dictyophara europa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735" y="3464535"/>
            <a:ext cx="959385" cy="8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49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a:solidFill>
                  <a:schemeClr val="accent4"/>
                </a:solidFill>
              </a:rPr>
              <a:t>Širenje zlatne žutice</a:t>
            </a:r>
            <a:endParaRPr lang="fr-FR"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4</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hr-HR" sz="2200" dirty="0" smtClean="0"/>
              <a:t>Fitoplazma koja uzrokuje zlatnu žuticu izvorno potječe iz Europe</a:t>
            </a:r>
          </a:p>
          <a:p>
            <a:pPr algn="just"/>
            <a:r>
              <a:rPr lang="hr-HR" sz="2200" dirty="0" smtClean="0"/>
              <a:t>Američki cvrčak kao vektor zlatne žutice izvorno potječe iz Sjeverne Amerike</a:t>
            </a:r>
          </a:p>
          <a:p>
            <a:pPr algn="just"/>
            <a:endParaRPr lang="en-US" sz="2200" dirty="0"/>
          </a:p>
          <a:p>
            <a:pPr algn="just"/>
            <a:endParaRPr lang="fr-FR" sz="2200" dirty="0">
              <a:solidFill>
                <a:srgbClr val="261474"/>
              </a:solidFill>
              <a:sym typeface="Wingdings" pitchFamily="2" charset="2"/>
            </a:endParaRPr>
          </a:p>
          <a:p>
            <a:pPr marL="5465763" indent="-711200" algn="just">
              <a:buNone/>
            </a:pPr>
            <a:r>
              <a:rPr lang="fr-FR" sz="2200" dirty="0" smtClean="0">
                <a:solidFill>
                  <a:srgbClr val="261474"/>
                </a:solidFill>
                <a:sym typeface="Wingdings" pitchFamily="2" charset="2"/>
              </a:rPr>
              <a:t>						</a:t>
            </a:r>
            <a:r>
              <a:rPr lang="fr-FR" sz="2200" dirty="0" smtClean="0">
                <a:solidFill>
                  <a:schemeClr val="accent4"/>
                </a:solidFill>
                <a:sym typeface="Wingdings" pitchFamily="2" charset="2"/>
              </a:rPr>
              <a:t> </a:t>
            </a:r>
            <a:r>
              <a:rPr lang="hr-HR" sz="2200" dirty="0" smtClean="0">
                <a:solidFill>
                  <a:schemeClr val="accent4"/>
                </a:solidFill>
                <a:sym typeface="Wingdings" pitchFamily="2" charset="2"/>
              </a:rPr>
              <a:t>Područje distribucije američkog </a:t>
            </a:r>
            <a:r>
              <a:rPr lang="hr-HR" sz="2200" dirty="0">
                <a:solidFill>
                  <a:schemeClr val="accent4"/>
                </a:solidFill>
                <a:sym typeface="Wingdings" pitchFamily="2" charset="2"/>
              </a:rPr>
              <a:t>cvrčka šire je od </a:t>
            </a:r>
            <a:r>
              <a:rPr lang="hr-HR" sz="2200" dirty="0" smtClean="0">
                <a:solidFill>
                  <a:schemeClr val="accent4"/>
                </a:solidFill>
                <a:sym typeface="Wingdings" pitchFamily="2" charset="2"/>
              </a:rPr>
              <a:t>područja distribucije zlatne žutice</a:t>
            </a:r>
            <a:r>
              <a:rPr lang="fr-FR" sz="2200" dirty="0">
                <a:solidFill>
                  <a:schemeClr val="accent4"/>
                </a:solidFill>
                <a:sym typeface="Wingdings" pitchFamily="2" charset="2"/>
              </a:rPr>
              <a:t>	</a:t>
            </a:r>
            <a:r>
              <a:rPr lang="fr-FR" sz="2200" dirty="0" smtClean="0">
                <a:solidFill>
                  <a:schemeClr val="accent4"/>
                </a:solidFill>
                <a:sym typeface="Wingdings" pitchFamily="2" charset="2"/>
              </a:rPr>
              <a:t>					</a:t>
            </a:r>
          </a:p>
          <a:p>
            <a:pPr marL="0" indent="0" algn="just">
              <a:buNone/>
            </a:pPr>
            <a:r>
              <a:rPr lang="fr-FR" sz="2200" dirty="0">
                <a:solidFill>
                  <a:schemeClr val="accent4"/>
                </a:solidFill>
                <a:sym typeface="Wingdings" pitchFamily="2" charset="2"/>
              </a:rPr>
              <a:t>	</a:t>
            </a:r>
            <a:r>
              <a:rPr lang="fr-FR" sz="2200" dirty="0" smtClean="0">
                <a:solidFill>
                  <a:schemeClr val="accent4"/>
                </a:solidFill>
                <a:sym typeface="Wingdings" pitchFamily="2" charset="2"/>
              </a:rPr>
              <a:t>						</a:t>
            </a:r>
            <a:r>
              <a:rPr lang="fr-FR" sz="2200" dirty="0" smtClean="0">
                <a:solidFill>
                  <a:schemeClr val="accent4">
                    <a:lumMod val="60000"/>
                    <a:lumOff val="40000"/>
                  </a:schemeClr>
                </a:solidFill>
                <a:sym typeface="Wingdings" pitchFamily="2" charset="2"/>
              </a:rPr>
              <a:t>				</a:t>
            </a:r>
            <a:endParaRPr lang="fr-FR" sz="2200" dirty="0">
              <a:solidFill>
                <a:schemeClr val="accent4">
                  <a:lumMod val="60000"/>
                  <a:lumOff val="40000"/>
                </a:schemeClr>
              </a:solidFill>
              <a:sym typeface="Wingdings" pitchFamily="2" charset="2"/>
            </a:endParaRPr>
          </a:p>
        </p:txBody>
      </p:sp>
      <p:grpSp>
        <p:nvGrpSpPr>
          <p:cNvPr id="5" name="Groupe 4"/>
          <p:cNvGrpSpPr/>
          <p:nvPr/>
        </p:nvGrpSpPr>
        <p:grpSpPr>
          <a:xfrm>
            <a:off x="721334" y="2852936"/>
            <a:ext cx="4844282" cy="3091667"/>
            <a:chOff x="989443" y="3501008"/>
            <a:chExt cx="4844282" cy="3091667"/>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85" r="1" b="73313"/>
            <a:stretch/>
          </p:blipFill>
          <p:spPr bwMode="auto">
            <a:xfrm>
              <a:off x="4430527" y="4600285"/>
              <a:ext cx="1403198" cy="8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226"/>
            <a:stretch/>
          </p:blipFill>
          <p:spPr bwMode="auto">
            <a:xfrm>
              <a:off x="989443" y="3501008"/>
              <a:ext cx="3441084" cy="30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55576" y="3459778"/>
            <a:ext cx="418704" cy="184666"/>
          </a:xfrm>
          <a:prstGeom prst="rect">
            <a:avLst/>
          </a:prstGeom>
        </p:spPr>
        <p:txBody>
          <a:bodyPr wrap="none">
            <a:spAutoFit/>
          </a:bodyPr>
          <a:lstStyle/>
          <a:p>
            <a:r>
              <a:rPr lang="fr-FR" sz="600" i="1" dirty="0">
                <a:solidFill>
                  <a:schemeClr val="bg1">
                    <a:lumMod val="50000"/>
                  </a:schemeClr>
                </a:solidFill>
              </a:rPr>
              <a:t>© </a:t>
            </a:r>
            <a:r>
              <a:rPr lang="fr-FR" sz="600" i="1" dirty="0" smtClean="0">
                <a:solidFill>
                  <a:schemeClr val="bg1">
                    <a:lumMod val="50000"/>
                  </a:schemeClr>
                </a:solidFill>
              </a:rPr>
              <a:t>EFSA</a:t>
            </a:r>
            <a:endParaRPr lang="fr-FR" sz="600" i="1" dirty="0">
              <a:solidFill>
                <a:schemeClr val="bg1">
                  <a:lumMod val="50000"/>
                </a:schemeClr>
              </a:solidFill>
            </a:endParaRPr>
          </a:p>
        </p:txBody>
      </p:sp>
    </p:spTree>
    <p:extLst>
      <p:ext uri="{BB962C8B-B14F-4D97-AF65-F5344CB8AC3E}">
        <p14:creationId xmlns:p14="http://schemas.microsoft.com/office/powerpoint/2010/main" val="2062408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Simptomi</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5</a:t>
            </a:fld>
            <a:endParaRPr lang="fr-FR" dirty="0"/>
          </a:p>
        </p:txBody>
      </p:sp>
      <p:graphicFrame>
        <p:nvGraphicFramePr>
          <p:cNvPr id="3" name="Diagramme 2"/>
          <p:cNvGraphicFramePr/>
          <p:nvPr>
            <p:extLst>
              <p:ext uri="{D42A27DB-BD31-4B8C-83A1-F6EECF244321}">
                <p14:modId xmlns:p14="http://schemas.microsoft.com/office/powerpoint/2010/main" val="1550571989"/>
              </p:ext>
            </p:extLst>
          </p:nvPr>
        </p:nvGraphicFramePr>
        <p:xfrm>
          <a:off x="1115616" y="1484784"/>
          <a:ext cx="6816080"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24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hr-HR" sz="3200" b="1" dirty="0" smtClean="0">
                <a:solidFill>
                  <a:schemeClr val="accent4"/>
                </a:solidFill>
              </a:rPr>
              <a:t>Simptomi</a:t>
            </a:r>
            <a:endParaRPr lang="fr-FR" sz="3200" b="1" dirty="0">
              <a:solidFill>
                <a:schemeClr val="accent4"/>
              </a:solidFill>
            </a:endParaRPr>
          </a:p>
        </p:txBody>
      </p:sp>
      <p:sp>
        <p:nvSpPr>
          <p:cNvPr id="8" name="Espace réservé du contenu 2"/>
          <p:cNvSpPr>
            <a:spLocks noGrp="1"/>
          </p:cNvSpPr>
          <p:nvPr>
            <p:ph idx="1"/>
          </p:nvPr>
        </p:nvSpPr>
        <p:spPr>
          <a:xfrm>
            <a:off x="398843" y="1412776"/>
            <a:ext cx="8318831" cy="4525963"/>
          </a:xfrm>
        </p:spPr>
        <p:txBody>
          <a:bodyPr>
            <a:normAutofit/>
          </a:bodyPr>
          <a:lstStyle/>
          <a:p>
            <a:pPr marL="114300" indent="0" algn="ctr">
              <a:buNone/>
            </a:pPr>
            <a:r>
              <a:rPr lang="hr-HR" sz="3200" b="1" dirty="0" smtClean="0"/>
              <a:t>U slučaju sumnje na zlatnu žuticu:</a:t>
            </a:r>
            <a:endParaRPr lang="en-US" sz="3200" b="1" dirty="0" smtClean="0"/>
          </a:p>
          <a:p>
            <a:pPr marL="114300" indent="0" algn="ctr">
              <a:buNone/>
            </a:pPr>
            <a:r>
              <a:rPr lang="hr-HR" sz="2400" b="1" dirty="0" smtClean="0">
                <a:solidFill>
                  <a:schemeClr val="accent4"/>
                </a:solidFill>
              </a:rPr>
              <a:t>Provjerite javljaju li se na trsu istovremeno sljedeća tri simptoma:</a:t>
            </a:r>
            <a:endParaRPr lang="en-US" sz="24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6</a:t>
            </a:fld>
            <a:endParaRPr lang="fr-FR" dirty="0"/>
          </a:p>
        </p:txBody>
      </p:sp>
      <p:grpSp>
        <p:nvGrpSpPr>
          <p:cNvPr id="3" name="Groupe 2"/>
          <p:cNvGrpSpPr/>
          <p:nvPr/>
        </p:nvGrpSpPr>
        <p:grpSpPr>
          <a:xfrm>
            <a:off x="223848" y="6201529"/>
            <a:ext cx="8444667" cy="683855"/>
            <a:chOff x="343499" y="6073138"/>
            <a:chExt cx="8444667" cy="683855"/>
          </a:xfrm>
        </p:grpSpPr>
        <p:sp>
          <p:nvSpPr>
            <p:cNvPr id="7" name="ZoneTexte 6"/>
            <p:cNvSpPr txBox="1"/>
            <p:nvPr/>
          </p:nvSpPr>
          <p:spPr>
            <a:xfrm>
              <a:off x="343499" y="6073138"/>
              <a:ext cx="2835984" cy="584775"/>
            </a:xfrm>
            <a:prstGeom prst="rect">
              <a:avLst/>
            </a:prstGeom>
            <a:noFill/>
          </p:spPr>
          <p:txBody>
            <a:bodyPr wrap="square" rtlCol="0">
              <a:spAutoFit/>
            </a:bodyPr>
            <a:lstStyle/>
            <a:p>
              <a:pPr algn="ctr"/>
              <a:r>
                <a:rPr lang="hr-HR" sz="1600" b="1" dirty="0" smtClean="0">
                  <a:solidFill>
                    <a:schemeClr val="tx1">
                      <a:lumMod val="65000"/>
                      <a:lumOff val="35000"/>
                    </a:schemeClr>
                  </a:solidFill>
                </a:rPr>
                <a:t>Promjena boje listova (i eventualno uvijanje ruba lista)</a:t>
              </a:r>
              <a:endParaRPr lang="fr-FR" sz="1600" b="1" dirty="0">
                <a:solidFill>
                  <a:schemeClr val="tx1">
                    <a:lumMod val="65000"/>
                    <a:lumOff val="35000"/>
                  </a:schemeClr>
                </a:solidFill>
              </a:endParaRPr>
            </a:p>
          </p:txBody>
        </p:sp>
        <p:sp>
          <p:nvSpPr>
            <p:cNvPr id="11" name="ZoneTexte 10"/>
            <p:cNvSpPr txBox="1"/>
            <p:nvPr/>
          </p:nvSpPr>
          <p:spPr>
            <a:xfrm>
              <a:off x="6051862" y="6207891"/>
              <a:ext cx="2736304" cy="338554"/>
            </a:xfrm>
            <a:prstGeom prst="rect">
              <a:avLst/>
            </a:prstGeom>
            <a:noFill/>
          </p:spPr>
          <p:txBody>
            <a:bodyPr wrap="square" rtlCol="0">
              <a:spAutoFit/>
            </a:bodyPr>
            <a:lstStyle/>
            <a:p>
              <a:pPr algn="ctr"/>
              <a:r>
                <a:rPr lang="hr-HR" sz="1600" b="1" dirty="0" smtClean="0">
                  <a:solidFill>
                    <a:schemeClr val="tx1">
                      <a:lumMod val="65000"/>
                      <a:lumOff val="35000"/>
                    </a:schemeClr>
                  </a:solidFill>
                </a:rPr>
                <a:t>Sušenje cvatova ili grozdova</a:t>
              </a:r>
              <a:endParaRPr lang="en-US" sz="1600" b="1" dirty="0">
                <a:solidFill>
                  <a:schemeClr val="tx1">
                    <a:lumMod val="65000"/>
                    <a:lumOff val="35000"/>
                  </a:schemeClr>
                </a:solidFill>
              </a:endParaRPr>
            </a:p>
          </p:txBody>
        </p:sp>
        <p:sp>
          <p:nvSpPr>
            <p:cNvPr id="10" name="ZoneTexte 9"/>
            <p:cNvSpPr txBox="1"/>
            <p:nvPr/>
          </p:nvSpPr>
          <p:spPr>
            <a:xfrm>
              <a:off x="3275193" y="6079885"/>
              <a:ext cx="2736304" cy="677108"/>
            </a:xfrm>
            <a:prstGeom prst="rect">
              <a:avLst/>
            </a:prstGeom>
            <a:noFill/>
          </p:spPr>
          <p:txBody>
            <a:bodyPr wrap="square" rtlCol="0">
              <a:spAutoFit/>
            </a:bodyPr>
            <a:lstStyle/>
            <a:p>
              <a:pPr algn="ctr"/>
              <a:r>
                <a:rPr lang="hr-HR" sz="1600" b="1" dirty="0" smtClean="0">
                  <a:solidFill>
                    <a:schemeClr val="tx1">
                      <a:lumMod val="65000"/>
                      <a:lumOff val="35000"/>
                    </a:schemeClr>
                  </a:solidFill>
                </a:rPr>
                <a:t>Izostanak </a:t>
              </a:r>
              <a:r>
                <a:rPr lang="hr-HR" sz="1600" b="1" dirty="0" err="1" smtClean="0">
                  <a:solidFill>
                    <a:schemeClr val="tx1">
                      <a:lumMod val="65000"/>
                      <a:lumOff val="35000"/>
                    </a:schemeClr>
                  </a:solidFill>
                </a:rPr>
                <a:t>odrvenjavanja</a:t>
              </a:r>
              <a:r>
                <a:rPr lang="hr-HR" sz="1600" b="1" dirty="0" smtClean="0">
                  <a:solidFill>
                    <a:schemeClr val="tx1">
                      <a:lumMod val="65000"/>
                      <a:lumOff val="35000"/>
                    </a:schemeClr>
                  </a:solidFill>
                </a:rPr>
                <a:t> mladica</a:t>
              </a:r>
              <a:endParaRPr lang="en-US" sz="1600" b="1" dirty="0" smtClean="0">
                <a:solidFill>
                  <a:schemeClr val="tx1">
                    <a:lumMod val="65000"/>
                    <a:lumOff val="35000"/>
                  </a:schemeClr>
                </a:solidFill>
              </a:endParaRPr>
            </a:p>
            <a:p>
              <a:pPr algn="ctr"/>
              <a:r>
                <a:rPr lang="fr-FR" sz="600" i="1" dirty="0">
                  <a:solidFill>
                    <a:schemeClr val="bg1">
                      <a:lumMod val="50000"/>
                    </a:schemeClr>
                  </a:solidFill>
                </a:rPr>
                <a:t>©Canadian Food Inspection Agency</a:t>
              </a:r>
              <a:endParaRPr lang="en-US" sz="600" b="1" dirty="0">
                <a:solidFill>
                  <a:schemeClr val="tx1">
                    <a:lumMod val="65000"/>
                    <a:lumOff val="35000"/>
                  </a:schemeClr>
                </a:solidFill>
              </a:endParaRPr>
            </a:p>
          </p:txBody>
        </p:sp>
      </p:grpSp>
      <p:pic>
        <p:nvPicPr>
          <p:cNvPr id="12" name="Image 11" descr="C:\Users\fprezman\Documents\WINETWORK\WP3 Knowledge Reservoir\technical datasheets\FD\regions without FD\Moscato FD germoglio 2.JPG"/>
          <p:cNvPicPr/>
          <p:nvPr/>
        </p:nvPicPr>
        <p:blipFill rotWithShape="1">
          <a:blip r:embed="rId3" cstate="print">
            <a:extLst>
              <a:ext uri="{28A0092B-C50C-407E-A947-70E740481C1C}">
                <a14:useLocalDpi xmlns:a14="http://schemas.microsoft.com/office/drawing/2010/main" val="0"/>
              </a:ext>
            </a:extLst>
          </a:blip>
          <a:srcRect l="5924" r="9673"/>
          <a:stretch/>
        </p:blipFill>
        <p:spPr bwMode="auto">
          <a:xfrm>
            <a:off x="423871" y="2982078"/>
            <a:ext cx="2446946" cy="3219451"/>
          </a:xfrm>
          <a:prstGeom prst="rect">
            <a:avLst/>
          </a:prstGeom>
          <a:noFill/>
          <a:ln>
            <a:noFill/>
          </a:ln>
          <a:extLst>
            <a:ext uri="{53640926-AAD7-44D8-BBD7-CCE9431645EC}">
              <a14:shadowObscured xmlns:a14="http://schemas.microsoft.com/office/drawing/2010/main"/>
            </a:ext>
          </a:extLst>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rot="5400000">
            <a:off x="5763611" y="3360693"/>
            <a:ext cx="3214124" cy="2467549"/>
          </a:xfrm>
          <a:prstGeom prst="rect">
            <a:avLst/>
          </a:prstGeom>
        </p:spPr>
      </p:pic>
      <p:pic>
        <p:nvPicPr>
          <p:cNvPr id="2052" name="Picture 4" descr="Résultat de recherche d'images pour &quot;symptomes flavescence dorée aoutemen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494" y="2987405"/>
            <a:ext cx="2452399" cy="32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43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hr-HR" sz="3200" b="1" dirty="0">
                <a:solidFill>
                  <a:schemeClr val="accent4"/>
                </a:solidFill>
              </a:rPr>
              <a:t>Simptomi</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endParaRPr lang="fr-FR" sz="2200" u="sng" dirty="0" smtClean="0"/>
          </a:p>
          <a:p>
            <a:pPr marL="0" indent="0" algn="just">
              <a:buNone/>
            </a:pPr>
            <a:r>
              <a:rPr lang="fr-FR" sz="2200" dirty="0" smtClean="0"/>
              <a:t>	</a:t>
            </a:r>
            <a:r>
              <a:rPr lang="fr-FR" sz="2200" dirty="0" smtClean="0">
                <a:sym typeface="Wingdings" pitchFamily="2" charset="2"/>
              </a:rPr>
              <a:t> </a:t>
            </a:r>
            <a:r>
              <a:rPr lang="hr-HR" sz="2200" dirty="0" smtClean="0"/>
              <a:t>Ovisno o sorti, simptomi mogu biti više ili manje izraženi</a:t>
            </a:r>
            <a:endParaRPr lang="fr-FR" sz="2200" dirty="0" smtClean="0"/>
          </a:p>
          <a:p>
            <a:pPr marL="0" indent="0" algn="just">
              <a:buNone/>
            </a:pPr>
            <a:r>
              <a:rPr lang="fr-FR" sz="2200" dirty="0" smtClean="0"/>
              <a:t>	</a:t>
            </a:r>
            <a:r>
              <a:rPr lang="fr-FR" sz="2200" dirty="0" smtClean="0">
                <a:sym typeface="Wingdings" pitchFamily="2" charset="2"/>
              </a:rPr>
              <a:t> </a:t>
            </a:r>
            <a:r>
              <a:rPr lang="hr-HR" sz="2200" dirty="0" smtClean="0">
                <a:sym typeface="Wingdings" pitchFamily="2" charset="2"/>
              </a:rPr>
              <a:t>Zaražene p</a:t>
            </a:r>
            <a:r>
              <a:rPr lang="hr-HR" sz="2200" dirty="0" smtClean="0"/>
              <a:t>odloge mogu biti bez pojave simptoma</a:t>
            </a:r>
            <a:endParaRPr lang="fr-FR" sz="2200" dirty="0"/>
          </a:p>
          <a:p>
            <a:pPr marL="0" indent="0" algn="just">
              <a:buNone/>
            </a:pPr>
            <a:endParaRPr lang="fr-FR" sz="2200" u="sng" dirty="0"/>
          </a:p>
          <a:p>
            <a:pPr marL="0" indent="0" algn="just">
              <a:buNone/>
            </a:pPr>
            <a:r>
              <a:rPr lang="hr-HR" sz="2200" u="sng" dirty="0"/>
              <a:t>Simptomi zlatne žutice ne razlikuju se od simptoma ostalih fitoplazmi vinove loze</a:t>
            </a:r>
          </a:p>
          <a:p>
            <a:pPr marL="0" indent="0" algn="just">
              <a:buNone/>
            </a:pPr>
            <a:r>
              <a:rPr lang="fr-FR" sz="2200" dirty="0"/>
              <a:t>	</a:t>
            </a:r>
            <a:r>
              <a:rPr lang="fr-FR" sz="2200" dirty="0" smtClean="0">
                <a:sym typeface="Wingdings" pitchFamily="2" charset="2"/>
              </a:rPr>
              <a:t> </a:t>
            </a:r>
            <a:r>
              <a:rPr lang="hr-HR" sz="2200" dirty="0" smtClean="0">
                <a:sym typeface="Wingdings" pitchFamily="2" charset="2"/>
              </a:rPr>
              <a:t>U slučaju sumnje na zlatnu žuticu</a:t>
            </a:r>
            <a:r>
              <a:rPr lang="fr-FR" sz="2200" dirty="0" smtClean="0">
                <a:sym typeface="Wingdings" pitchFamily="2" charset="2"/>
              </a:rPr>
              <a:t>, </a:t>
            </a:r>
            <a:r>
              <a:rPr lang="hr-HR" sz="2200" dirty="0" smtClean="0">
                <a:sym typeface="Wingdings" pitchFamily="2" charset="2"/>
              </a:rPr>
              <a:t>provodi se</a:t>
            </a:r>
            <a:r>
              <a:rPr lang="fr-FR" sz="2200" dirty="0" smtClean="0">
                <a:sym typeface="Wingdings" pitchFamily="2" charset="2"/>
              </a:rPr>
              <a:t> </a:t>
            </a:r>
            <a:r>
              <a:rPr lang="fr-FR" sz="2200" b="1" dirty="0">
                <a:solidFill>
                  <a:schemeClr val="accent4"/>
                </a:solidFill>
                <a:sym typeface="Wingdings" pitchFamily="2" charset="2"/>
              </a:rPr>
              <a:t>PCR </a:t>
            </a:r>
            <a:r>
              <a:rPr lang="hr-HR" sz="2200" b="1" dirty="0" smtClean="0">
                <a:solidFill>
                  <a:schemeClr val="accent4"/>
                </a:solidFill>
                <a:sym typeface="Wingdings" pitchFamily="2" charset="2"/>
              </a:rPr>
              <a:t>analiza </a:t>
            </a:r>
            <a:r>
              <a:rPr lang="hr-HR" sz="2200" dirty="0" smtClean="0">
                <a:sym typeface="Wingdings" pitchFamily="2" charset="2"/>
              </a:rPr>
              <a:t>s 	ciljem identifikacije fitoplazme</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7</a:t>
            </a:fld>
            <a:endParaRPr lang="fr-FR" dirty="0"/>
          </a:p>
        </p:txBody>
      </p:sp>
      <p:grpSp>
        <p:nvGrpSpPr>
          <p:cNvPr id="13" name="Groupe 12"/>
          <p:cNvGrpSpPr/>
          <p:nvPr/>
        </p:nvGrpSpPr>
        <p:grpSpPr>
          <a:xfrm>
            <a:off x="316311" y="5639632"/>
            <a:ext cx="8210795" cy="1005305"/>
            <a:chOff x="316311" y="5639632"/>
            <a:chExt cx="8210795" cy="1005305"/>
          </a:xfrm>
        </p:grpSpPr>
        <p:pic>
          <p:nvPicPr>
            <p:cNvPr id="14" name="Image 13"/>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6" name="Image 15"/>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7" name="Image 16"/>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8" name="Image 17"/>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320308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5091241"/>
          </a:xfrm>
        </p:spPr>
        <p:txBody>
          <a:bodyPr>
            <a:noAutofit/>
          </a:bodyPr>
          <a:lstStyle/>
          <a:p>
            <a:pPr marL="457200" indent="-457200" algn="ctr">
              <a:buAutoNum type="arabicParenR"/>
            </a:pPr>
            <a:r>
              <a:rPr lang="hr-HR" sz="2200" b="1" dirty="0" smtClean="0">
                <a:solidFill>
                  <a:schemeClr val="accent4"/>
                </a:solidFill>
              </a:rPr>
              <a:t>Uzročnik bolesti</a:t>
            </a:r>
            <a:r>
              <a:rPr lang="fr-FR" sz="2200" b="1" dirty="0" smtClean="0">
                <a:solidFill>
                  <a:schemeClr val="accent4"/>
                </a:solidFill>
              </a:rPr>
              <a:t>: </a:t>
            </a:r>
            <a:r>
              <a:rPr lang="hr-HR" sz="2200" b="1" dirty="0" smtClean="0">
                <a:solidFill>
                  <a:schemeClr val="accent4"/>
                </a:solidFill>
              </a:rPr>
              <a:t>fitoplazme skupine </a:t>
            </a:r>
            <a:r>
              <a:rPr lang="fr-FR" sz="2200" b="1" dirty="0" smtClean="0">
                <a:solidFill>
                  <a:schemeClr val="accent4"/>
                </a:solidFill>
              </a:rPr>
              <a:t>FD1, </a:t>
            </a:r>
            <a:r>
              <a:rPr lang="hr-HR" sz="2200" b="1" dirty="0" smtClean="0">
                <a:solidFill>
                  <a:schemeClr val="accent4"/>
                </a:solidFill>
              </a:rPr>
              <a:t>FD</a:t>
            </a:r>
            <a:r>
              <a:rPr lang="fr-FR" sz="2200" b="1" dirty="0" smtClean="0">
                <a:solidFill>
                  <a:schemeClr val="accent4"/>
                </a:solidFill>
              </a:rPr>
              <a:t>2 </a:t>
            </a:r>
            <a:r>
              <a:rPr lang="hr-HR" sz="2200" b="1" dirty="0" smtClean="0">
                <a:solidFill>
                  <a:schemeClr val="accent4"/>
                </a:solidFill>
              </a:rPr>
              <a:t>ili FD</a:t>
            </a:r>
            <a:r>
              <a:rPr lang="fr-FR" sz="2200" b="1" dirty="0" smtClean="0">
                <a:solidFill>
                  <a:schemeClr val="accent4"/>
                </a:solidFill>
              </a:rPr>
              <a:t>3</a:t>
            </a:r>
            <a:endParaRPr lang="fr-FR" sz="2200" b="1" dirty="0" smtClean="0">
              <a:solidFill>
                <a:srgbClr val="261474"/>
              </a:solidFill>
            </a:endParaRPr>
          </a:p>
          <a:p>
            <a:pPr marL="0" indent="0" algn="just">
              <a:buNone/>
            </a:pPr>
            <a:endParaRPr lang="fr-FR" sz="2200" b="1" dirty="0">
              <a:solidFill>
                <a:srgbClr val="261474"/>
              </a:solidFill>
            </a:endParaRPr>
          </a:p>
          <a:p>
            <a:pPr algn="just"/>
            <a:r>
              <a:rPr lang="hr-HR" sz="2200" dirty="0" smtClean="0"/>
              <a:t>Fitoplazma je mikroorganizam sličan bakteriji, nema staničnu </a:t>
            </a:r>
            <a:r>
              <a:rPr lang="hr-HR" sz="2200" dirty="0" err="1" smtClean="0"/>
              <a:t>stijenku</a:t>
            </a:r>
            <a:r>
              <a:rPr lang="hr-HR" sz="2200" dirty="0"/>
              <a:t> </a:t>
            </a:r>
            <a:r>
              <a:rPr lang="hr-HR" sz="2200" dirty="0" smtClean="0"/>
              <a:t>i nastanjuje </a:t>
            </a:r>
            <a:r>
              <a:rPr lang="hr-HR" sz="2200" dirty="0" err="1" smtClean="0"/>
              <a:t>floem</a:t>
            </a:r>
            <a:r>
              <a:rPr lang="hr-HR" sz="2200" dirty="0" smtClean="0"/>
              <a:t> biljke </a:t>
            </a:r>
            <a:r>
              <a:rPr lang="en-US" sz="2200" dirty="0" smtClean="0">
                <a:solidFill>
                  <a:schemeClr val="accent4"/>
                </a:solidFill>
                <a:sym typeface="Wingdings" pitchFamily="2" charset="2"/>
              </a:rPr>
              <a:t> </a:t>
            </a:r>
            <a:r>
              <a:rPr lang="hr-HR" sz="2200" dirty="0" smtClean="0">
                <a:solidFill>
                  <a:schemeClr val="accent4"/>
                </a:solidFill>
              </a:rPr>
              <a:t>prenosi se vektorom ili reznicama</a:t>
            </a:r>
            <a:r>
              <a:rPr lang="en-US" sz="2200" dirty="0" smtClean="0">
                <a:solidFill>
                  <a:schemeClr val="accent4"/>
                </a:solidFill>
              </a:rPr>
              <a:t> </a:t>
            </a:r>
          </a:p>
          <a:p>
            <a:pPr marL="0" indent="0" algn="just">
              <a:buNone/>
            </a:pPr>
            <a:endParaRPr lang="fr-FR" sz="2200" dirty="0" smtClean="0">
              <a:sym typeface="Wingdings" pitchFamily="2" charset="2"/>
            </a:endParaRPr>
          </a:p>
          <a:p>
            <a:pPr marL="0" indent="0" algn="just">
              <a:buNone/>
            </a:pPr>
            <a:endParaRPr lang="fr-FR" sz="2200" dirty="0">
              <a:sym typeface="Wingdings" pitchFamily="2" charset="2"/>
            </a:endParaRPr>
          </a:p>
          <a:p>
            <a:pPr algn="just"/>
            <a:r>
              <a:rPr lang="fr-FR" sz="2200" dirty="0" smtClean="0"/>
              <a:t>3 </a:t>
            </a:r>
            <a:r>
              <a:rPr lang="hr-HR" sz="2200" dirty="0" smtClean="0"/>
              <a:t>skupine </a:t>
            </a:r>
            <a:r>
              <a:rPr lang="hr-HR" sz="2200" dirty="0" err="1" smtClean="0"/>
              <a:t>fitoplazmi</a:t>
            </a:r>
            <a:r>
              <a:rPr lang="hr-HR" sz="2200" dirty="0" smtClean="0"/>
              <a:t> uzrokuju zlatnu žuticu</a:t>
            </a:r>
            <a:r>
              <a:rPr lang="fr-FR" sz="2200" dirty="0" smtClean="0"/>
              <a:t>:</a:t>
            </a:r>
          </a:p>
          <a:p>
            <a:pPr lvl="1" algn="just"/>
            <a:r>
              <a:rPr lang="en-US" sz="2000" dirty="0" smtClean="0"/>
              <a:t>FD1</a:t>
            </a:r>
            <a:r>
              <a:rPr lang="hr-HR" sz="2000" dirty="0"/>
              <a:t> </a:t>
            </a:r>
            <a:r>
              <a:rPr lang="hr-HR" sz="2000" dirty="0" smtClean="0"/>
              <a:t>– najzastupljenija na jugu Francuske</a:t>
            </a:r>
            <a:endParaRPr lang="en-US" sz="2000" dirty="0"/>
          </a:p>
          <a:p>
            <a:pPr lvl="1" algn="just"/>
            <a:r>
              <a:rPr lang="en-US" sz="2000" dirty="0" smtClean="0"/>
              <a:t>FD2</a:t>
            </a:r>
            <a:r>
              <a:rPr lang="hr-HR" sz="2000" dirty="0"/>
              <a:t> </a:t>
            </a:r>
            <a:r>
              <a:rPr lang="hr-HR" sz="2000" dirty="0" smtClean="0"/>
              <a:t>– glavna skupina u Europi</a:t>
            </a:r>
            <a:endParaRPr lang="en-US" sz="2000" dirty="0"/>
          </a:p>
          <a:p>
            <a:pPr lvl="1" algn="just"/>
            <a:r>
              <a:rPr lang="en-US" sz="2000" dirty="0" smtClean="0"/>
              <a:t>FD3</a:t>
            </a:r>
            <a:r>
              <a:rPr lang="hr-HR" sz="2000" dirty="0" smtClean="0"/>
              <a:t> – prisutna uglavnom u Italiji</a:t>
            </a:r>
            <a:endParaRPr lang="en-US" sz="2000" dirty="0" smtClean="0"/>
          </a:p>
          <a:p>
            <a:pPr marL="457200" lvl="1" indent="0" algn="just">
              <a:buNone/>
            </a:pPr>
            <a:endParaRPr lang="hr-HR" sz="1200" dirty="0" smtClean="0"/>
          </a:p>
          <a:p>
            <a:pPr marL="457200" lvl="1" indent="0" algn="just">
              <a:buNone/>
            </a:pPr>
            <a:endParaRPr lang="hr-HR" sz="2000" dirty="0"/>
          </a:p>
          <a:p>
            <a:pPr lvl="1" algn="just">
              <a:buFont typeface="Arial" pitchFamily="34" charset="0"/>
              <a:buChar char="•"/>
            </a:pPr>
            <a:r>
              <a:rPr lang="hr-HR" sz="2000" dirty="0" smtClean="0"/>
              <a:t>Ostale biljne vrste domaćini</a:t>
            </a:r>
            <a:r>
              <a:rPr lang="en-US" sz="2000" dirty="0" smtClean="0"/>
              <a:t>: </a:t>
            </a:r>
            <a:r>
              <a:rPr lang="hr-HR" sz="2000" dirty="0" smtClean="0"/>
              <a:t>obična </a:t>
            </a:r>
            <a:r>
              <a:rPr lang="hr-HR" sz="2000" dirty="0" err="1" smtClean="0"/>
              <a:t>pavitina</a:t>
            </a:r>
            <a:r>
              <a:rPr lang="hr-HR" sz="2000" dirty="0" smtClean="0"/>
              <a:t> i crna joha</a:t>
            </a:r>
            <a:endParaRPr lang="fr-FR" sz="2000" dirty="0" smtClean="0"/>
          </a:p>
          <a:p>
            <a:pPr marL="0" indent="0" algn="just">
              <a:buNone/>
            </a:pP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8</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06" y="3645024"/>
            <a:ext cx="23145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483148" y="5502399"/>
            <a:ext cx="2089890" cy="261610"/>
          </a:xfrm>
          <a:prstGeom prst="rect">
            <a:avLst/>
          </a:prstGeom>
          <a:noFill/>
        </p:spPr>
        <p:txBody>
          <a:bodyPr wrap="square" rtlCol="0">
            <a:spAutoFit/>
          </a:bodyPr>
          <a:lstStyle/>
          <a:p>
            <a:pPr algn="ctr"/>
            <a:r>
              <a:rPr lang="hr-HR" sz="1100" i="1" dirty="0" smtClean="0"/>
              <a:t>Fitoplazma</a:t>
            </a:r>
            <a:endParaRPr lang="fr-FR" sz="1100" i="1" dirty="0"/>
          </a:p>
        </p:txBody>
      </p:sp>
    </p:spTree>
    <p:extLst>
      <p:ext uri="{BB962C8B-B14F-4D97-AF65-F5344CB8AC3E}">
        <p14:creationId xmlns:p14="http://schemas.microsoft.com/office/powerpoint/2010/main" val="2827498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a:t>
            </a:r>
            <a:r>
              <a:rPr lang="fr-FR" sz="2200" b="1" dirty="0" smtClean="0">
                <a:solidFill>
                  <a:schemeClr val="accent4"/>
                </a:solidFill>
              </a:rPr>
              <a:t>) </a:t>
            </a:r>
            <a:r>
              <a:rPr lang="hr-HR" sz="2200" b="1" dirty="0" smtClean="0">
                <a:solidFill>
                  <a:schemeClr val="accent4"/>
                </a:solidFill>
              </a:rPr>
              <a:t>Vektor</a:t>
            </a:r>
            <a:r>
              <a:rPr lang="fr-FR" sz="2200" b="1" dirty="0" smtClean="0">
                <a:solidFill>
                  <a:schemeClr val="accent4"/>
                </a:solidFill>
              </a:rPr>
              <a:t>: </a:t>
            </a:r>
            <a:r>
              <a:rPr lang="hr-HR" sz="2200" b="1" dirty="0" smtClean="0">
                <a:solidFill>
                  <a:schemeClr val="accent4"/>
                </a:solidFill>
              </a:rPr>
              <a:t>američki cvrčak (</a:t>
            </a:r>
            <a:r>
              <a:rPr lang="fr-FR" sz="2200" b="1" i="1" dirty="0" smtClean="0">
                <a:solidFill>
                  <a:schemeClr val="accent4"/>
                </a:solidFill>
              </a:rPr>
              <a:t>Scapho</a:t>
            </a:r>
            <a:r>
              <a:rPr lang="hr-HR" sz="2200" b="1" i="1" dirty="0" smtClean="0">
                <a:solidFill>
                  <a:schemeClr val="accent4"/>
                </a:solidFill>
              </a:rPr>
              <a:t>i</a:t>
            </a:r>
            <a:r>
              <a:rPr lang="fr-FR" sz="2200" b="1" i="1" dirty="0" smtClean="0">
                <a:solidFill>
                  <a:schemeClr val="accent4"/>
                </a:solidFill>
              </a:rPr>
              <a:t>deus titanus</a:t>
            </a:r>
            <a:r>
              <a:rPr lang="fr-FR" sz="2200" b="1" dirty="0" smtClean="0">
                <a:solidFill>
                  <a:schemeClr val="accent4"/>
                </a:solidFill>
              </a:rPr>
              <a:t>	</a:t>
            </a:r>
            <a:r>
              <a:rPr lang="hr-HR" sz="2200" b="1" dirty="0" smtClean="0">
                <a:solidFill>
                  <a:schemeClr val="accent4"/>
                </a:solidFill>
              </a:rPr>
              <a:t>)</a:t>
            </a:r>
            <a:endParaRPr lang="fr-FR" sz="2200" b="1" dirty="0" smtClean="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9</a:t>
            </a:fld>
            <a:endParaRPr lang="fr-FR" dirty="0"/>
          </a:p>
        </p:txBody>
      </p:sp>
      <p:pic>
        <p:nvPicPr>
          <p:cNvPr id="4098" name="Picture 2" descr="Cycle de la cicadelle Scaphoideus titanus, l'insecte vecteur de la flavescence dorée de la vigne.. © inra, Julien Chuc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64412"/>
            <a:ext cx="3813637"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355976" y="2601048"/>
            <a:ext cx="4320480" cy="392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hr-HR" sz="2200" u="sng" dirty="0" smtClean="0"/>
              <a:t>Životni ciklus</a:t>
            </a:r>
            <a:endParaRPr lang="fr-FR" sz="2200" u="sng" dirty="0" smtClean="0"/>
          </a:p>
          <a:p>
            <a:pPr marL="0" indent="0" algn="just">
              <a:buNone/>
            </a:pPr>
            <a:endParaRPr lang="fr-FR" sz="2200" u="sng" dirty="0" smtClean="0"/>
          </a:p>
          <a:p>
            <a:pPr lvl="1" algn="just"/>
            <a:r>
              <a:rPr lang="hr-HR" sz="2200" dirty="0" smtClean="0"/>
              <a:t>Jedna generacija godišnje</a:t>
            </a:r>
            <a:endParaRPr lang="en-US" sz="2200" dirty="0"/>
          </a:p>
          <a:p>
            <a:pPr lvl="1" algn="just"/>
            <a:endParaRPr lang="en-US" sz="2200" dirty="0"/>
          </a:p>
          <a:p>
            <a:pPr lvl="1" algn="just"/>
            <a:r>
              <a:rPr lang="hr-HR" sz="2200" dirty="0" smtClean="0"/>
              <a:t>Ličinke obično ostaju na trsu nakon izlaska iz jajeta</a:t>
            </a:r>
          </a:p>
          <a:p>
            <a:pPr lvl="1" algn="just"/>
            <a:endParaRPr lang="en-US" sz="2200" dirty="0"/>
          </a:p>
          <a:p>
            <a:pPr lvl="1" algn="just"/>
            <a:r>
              <a:rPr lang="hr-HR" sz="2200" dirty="0" smtClean="0"/>
              <a:t>Odrasli oblici su mobilni i lete s trsa na trs</a:t>
            </a:r>
          </a:p>
          <a:p>
            <a:pPr lvl="1" algn="just"/>
            <a:endParaRPr lang="fr-FR" sz="2200" dirty="0" smtClean="0"/>
          </a:p>
          <a:p>
            <a:pPr lvl="1" algn="just"/>
            <a:endParaRPr lang="fr-FR" sz="2200" dirty="0" smtClean="0"/>
          </a:p>
          <a:p>
            <a:pPr lvl="1" algn="just"/>
            <a:endParaRPr lang="fr-FR" sz="2200" dirty="0"/>
          </a:p>
        </p:txBody>
      </p:sp>
      <p:sp>
        <p:nvSpPr>
          <p:cNvPr id="5" name="Rectangle 4"/>
          <p:cNvSpPr/>
          <p:nvPr/>
        </p:nvSpPr>
        <p:spPr>
          <a:xfrm>
            <a:off x="323528" y="4264612"/>
            <a:ext cx="792088" cy="31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rot="19181481">
            <a:off x="3400220" y="3475026"/>
            <a:ext cx="792088" cy="22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278302" y="4249465"/>
            <a:ext cx="828136" cy="461665"/>
          </a:xfrm>
          <a:prstGeom prst="rect">
            <a:avLst/>
          </a:prstGeom>
          <a:noFill/>
        </p:spPr>
        <p:txBody>
          <a:bodyPr wrap="square" rtlCol="0">
            <a:spAutoFit/>
          </a:bodyPr>
          <a:lstStyle/>
          <a:p>
            <a:r>
              <a:rPr lang="hr-HR" sz="1200" dirty="0" smtClean="0">
                <a:solidFill>
                  <a:srgbClr val="C00000"/>
                </a:solidFill>
                <a:latin typeface="Aharoni" pitchFamily="2" charset="-79"/>
                <a:cs typeface="Aharoni" pitchFamily="2" charset="-79"/>
              </a:rPr>
              <a:t>Izlazak iz jajeta</a:t>
            </a:r>
            <a:endParaRPr lang="fr-FR" sz="1200" dirty="0">
              <a:solidFill>
                <a:srgbClr val="C00000"/>
              </a:solidFill>
              <a:latin typeface="Aharoni" pitchFamily="2" charset="-79"/>
              <a:cs typeface="Aharoni" pitchFamily="2" charset="-79"/>
            </a:endParaRPr>
          </a:p>
        </p:txBody>
      </p:sp>
      <p:sp>
        <p:nvSpPr>
          <p:cNvPr id="12" name="ZoneTexte 11"/>
          <p:cNvSpPr txBox="1"/>
          <p:nvPr/>
        </p:nvSpPr>
        <p:spPr>
          <a:xfrm rot="19014570">
            <a:off x="3338176" y="3327955"/>
            <a:ext cx="1307332" cy="276999"/>
          </a:xfrm>
          <a:prstGeom prst="rect">
            <a:avLst/>
          </a:prstGeom>
          <a:noFill/>
        </p:spPr>
        <p:txBody>
          <a:bodyPr wrap="square" rtlCol="0">
            <a:spAutoFit/>
          </a:bodyPr>
          <a:lstStyle/>
          <a:p>
            <a:r>
              <a:rPr lang="hr-HR" sz="1200" dirty="0" err="1" smtClean="0">
                <a:solidFill>
                  <a:srgbClr val="C00000"/>
                </a:solidFill>
                <a:latin typeface="Aharoni" pitchFamily="2" charset="-79"/>
                <a:cs typeface="Aharoni" pitchFamily="2" charset="-79"/>
              </a:rPr>
              <a:t>Leženje</a:t>
            </a:r>
            <a:r>
              <a:rPr lang="hr-HR" sz="1200" dirty="0" smtClean="0">
                <a:solidFill>
                  <a:srgbClr val="C00000"/>
                </a:solidFill>
                <a:latin typeface="Aharoni" pitchFamily="2" charset="-79"/>
                <a:cs typeface="Aharoni" pitchFamily="2" charset="-79"/>
              </a:rPr>
              <a:t> jaja</a:t>
            </a:r>
            <a:endParaRPr lang="fr-FR" sz="1200" dirty="0">
              <a:solidFill>
                <a:srgbClr val="C00000"/>
              </a:solidFill>
              <a:latin typeface="Aharoni" pitchFamily="2" charset="-79"/>
              <a:cs typeface="Aharoni" pitchFamily="2" charset="-79"/>
            </a:endParaRPr>
          </a:p>
        </p:txBody>
      </p:sp>
      <p:sp>
        <p:nvSpPr>
          <p:cNvPr id="13" name="Rectangle 12"/>
          <p:cNvSpPr/>
          <p:nvPr/>
        </p:nvSpPr>
        <p:spPr>
          <a:xfrm rot="18580074">
            <a:off x="2793422" y="2877582"/>
            <a:ext cx="1183029" cy="28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rot="19014570">
            <a:off x="2880840" y="3043328"/>
            <a:ext cx="828136" cy="276999"/>
          </a:xfrm>
          <a:prstGeom prst="rect">
            <a:avLst/>
          </a:prstGeom>
          <a:noFill/>
        </p:spPr>
        <p:txBody>
          <a:bodyPr wrap="square" rtlCol="0">
            <a:spAutoFit/>
          </a:bodyPr>
          <a:lstStyle/>
          <a:p>
            <a:r>
              <a:rPr lang="hr-HR" sz="1200" dirty="0" smtClean="0">
                <a:solidFill>
                  <a:srgbClr val="C00000"/>
                </a:solidFill>
                <a:latin typeface="Aharoni" pitchFamily="2" charset="-79"/>
                <a:cs typeface="Aharoni" pitchFamily="2" charset="-79"/>
              </a:rPr>
              <a:t>Parenje</a:t>
            </a:r>
            <a:endParaRPr lang="fr-FR" sz="1200" dirty="0">
              <a:solidFill>
                <a:srgbClr val="C00000"/>
              </a:solidFill>
              <a:latin typeface="Aharoni" pitchFamily="2" charset="-79"/>
              <a:cs typeface="Aharoni" pitchFamily="2" charset="-79"/>
            </a:endParaRPr>
          </a:p>
        </p:txBody>
      </p:sp>
      <p:sp>
        <p:nvSpPr>
          <p:cNvPr id="15" name="ZoneTexte 14"/>
          <p:cNvSpPr txBox="1"/>
          <p:nvPr/>
        </p:nvSpPr>
        <p:spPr>
          <a:xfrm rot="18722394">
            <a:off x="3134108" y="5474018"/>
            <a:ext cx="1044954" cy="276999"/>
          </a:xfrm>
          <a:prstGeom prst="rect">
            <a:avLst/>
          </a:prstGeom>
          <a:solidFill>
            <a:schemeClr val="bg1"/>
          </a:solidFill>
        </p:spPr>
        <p:txBody>
          <a:bodyPr wrap="square" rtlCol="0">
            <a:spAutoFit/>
          </a:bodyPr>
          <a:lstStyle/>
          <a:p>
            <a:r>
              <a:rPr lang="hr-HR" sz="1200" dirty="0" smtClean="0">
                <a:solidFill>
                  <a:srgbClr val="C00000"/>
                </a:solidFill>
                <a:latin typeface="Aharoni" pitchFamily="2" charset="-79"/>
                <a:cs typeface="Aharoni" pitchFamily="2" charset="-79"/>
              </a:rPr>
              <a:t>Mirovanje</a:t>
            </a:r>
            <a:endParaRPr lang="fr-FR" sz="1200" dirty="0">
              <a:solidFill>
                <a:srgbClr val="C00000"/>
              </a:solidFill>
              <a:latin typeface="Aharoni" pitchFamily="2" charset="-79"/>
              <a:cs typeface="Aharoni" pitchFamily="2" charset="-79"/>
            </a:endParaRPr>
          </a:p>
        </p:txBody>
      </p:sp>
      <p:sp>
        <p:nvSpPr>
          <p:cNvPr id="2" name="Rectangle 1"/>
          <p:cNvSpPr/>
          <p:nvPr/>
        </p:nvSpPr>
        <p:spPr>
          <a:xfrm>
            <a:off x="2123728" y="6093296"/>
            <a:ext cx="521298" cy="215444"/>
          </a:xfrm>
          <a:prstGeom prst="rect">
            <a:avLst/>
          </a:prstGeom>
        </p:spPr>
        <p:txBody>
          <a:bodyPr wrap="none">
            <a:spAutoFit/>
          </a:bodyPr>
          <a:lstStyle/>
          <a:p>
            <a:pPr algn="ctr"/>
            <a:r>
              <a:rPr lang="fr-FR" sz="800" i="1" dirty="0" smtClean="0">
                <a:solidFill>
                  <a:schemeClr val="bg1">
                    <a:lumMod val="50000"/>
                  </a:schemeClr>
                </a:solidFill>
              </a:rPr>
              <a:t>©</a:t>
            </a:r>
            <a:r>
              <a:rPr lang="fr-FR" sz="800" i="1" dirty="0" err="1">
                <a:solidFill>
                  <a:schemeClr val="bg1">
                    <a:lumMod val="50000"/>
                  </a:schemeClr>
                </a:solidFill>
              </a:rPr>
              <a:t>C</a:t>
            </a:r>
            <a:r>
              <a:rPr lang="fr-FR" sz="800" i="1" dirty="0" err="1" smtClean="0">
                <a:solidFill>
                  <a:schemeClr val="bg1">
                    <a:lumMod val="50000"/>
                  </a:schemeClr>
                </a:solidFill>
              </a:rPr>
              <a:t>uche</a:t>
            </a:r>
            <a:endParaRPr lang="en-US" sz="800" b="1" dirty="0">
              <a:solidFill>
                <a:schemeClr val="tx1">
                  <a:lumMod val="65000"/>
                  <a:lumOff val="35000"/>
                </a:schemeClr>
              </a:solidFill>
            </a:endParaRPr>
          </a:p>
        </p:txBody>
      </p:sp>
      <p:sp>
        <p:nvSpPr>
          <p:cNvPr id="16" name="Titre 1"/>
          <p:cNvSpPr>
            <a:spLocks noGrp="1"/>
          </p:cNvSpPr>
          <p:nvPr>
            <p:ph type="title"/>
          </p:nvPr>
        </p:nvSpPr>
        <p:spPr>
          <a:xfrm>
            <a:off x="251520" y="116632"/>
            <a:ext cx="8064896" cy="652934"/>
          </a:xfrm>
        </p:spPr>
        <p:txBody>
          <a:bodyPr>
            <a:normAutofit/>
          </a:bodyPr>
          <a:lstStyle/>
          <a:p>
            <a:pPr algn="l"/>
            <a:r>
              <a:rPr lang="hr-HR" sz="3200" b="1" dirty="0" smtClean="0">
                <a:solidFill>
                  <a:schemeClr val="accent4"/>
                </a:solidFill>
              </a:rPr>
              <a:t>Tri čimbenika potrebna za širenje zlatne žutice</a:t>
            </a:r>
            <a:endParaRPr lang="fr-FR" sz="3200" b="1" dirty="0">
              <a:solidFill>
                <a:schemeClr val="accent4"/>
              </a:solidFill>
            </a:endParaRPr>
          </a:p>
        </p:txBody>
      </p:sp>
    </p:spTree>
    <p:extLst>
      <p:ext uri="{BB962C8B-B14F-4D97-AF65-F5344CB8AC3E}">
        <p14:creationId xmlns:p14="http://schemas.microsoft.com/office/powerpoint/2010/main" val="101573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2784</TotalTime>
  <Words>4392</Words>
  <Application>Microsoft Office PowerPoint</Application>
  <PresentationFormat>On-screen Show (4:3)</PresentationFormat>
  <Paragraphs>382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Aharoni</vt:lpstr>
      <vt:lpstr>Arial</vt:lpstr>
      <vt:lpstr>Calibri</vt:lpstr>
      <vt:lpstr>Calibri Light</vt:lpstr>
      <vt:lpstr>Wingdings</vt:lpstr>
      <vt:lpstr>Thème Office</vt:lpstr>
      <vt:lpstr>Suzbijanje i sprječavanje širenja  zlatne žutice vinove loze   </vt:lpstr>
      <vt:lpstr>Uvod</vt:lpstr>
      <vt:lpstr>Širenje zlatne žutice</vt:lpstr>
      <vt:lpstr>Širenje zlatne žutice</vt:lpstr>
      <vt:lpstr>Simptomi</vt:lpstr>
      <vt:lpstr>Simptomi</vt:lpstr>
      <vt:lpstr>Simptomi</vt:lpstr>
      <vt:lpstr>Tri čimbenika potrebna za širenje zlatne žutice</vt:lpstr>
      <vt:lpstr>Tri čimbenika potrebna za širenje zlatne žutice</vt:lpstr>
      <vt:lpstr>Tri čimbenika potrebna za širenje zlatne žutice</vt:lpstr>
      <vt:lpstr>Tri čimbenika potrebna za širenje zlatne žutice</vt:lpstr>
      <vt:lpstr>PowerPoint Presentation</vt:lpstr>
      <vt:lpstr>PowerPoint Presentation</vt:lpstr>
      <vt:lpstr>Monitoring zlatne žutice</vt:lpstr>
      <vt:lpstr>Monitoring zlatne žutice</vt:lpstr>
      <vt:lpstr>Monitoring zlatne žutice</vt:lpstr>
      <vt:lpstr>Alternativne mjere suzbijanja vektora</vt:lpstr>
      <vt:lpstr>Uklanjanje i uništavanje zaraženih trsova</vt:lpstr>
      <vt:lpstr>Istraživanja na temu zlatne žutice</vt:lpstr>
      <vt:lpstr>PowerPoint Presentation</vt:lpstr>
      <vt:lpstr>PowerPoint Presentation</vt:lpstr>
      <vt:lpstr>Zaključci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Marijan</cp:lastModifiedBy>
  <cp:revision>195</cp:revision>
  <dcterms:created xsi:type="dcterms:W3CDTF">2013-01-29T14:45:45Z</dcterms:created>
  <dcterms:modified xsi:type="dcterms:W3CDTF">2017-10-06T21:55:22Z</dcterms:modified>
</cp:coreProperties>
</file>